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306" r:id="rId3"/>
    <p:sldId id="294" r:id="rId4"/>
    <p:sldId id="319" r:id="rId5"/>
    <p:sldId id="320" r:id="rId6"/>
    <p:sldId id="321" r:id="rId7"/>
    <p:sldId id="322" r:id="rId8"/>
    <p:sldId id="323" r:id="rId9"/>
    <p:sldId id="324" r:id="rId10"/>
    <p:sldId id="325" r:id="rId11"/>
    <p:sldId id="326" r:id="rId12"/>
    <p:sldId id="327" r:id="rId13"/>
  </p:sldIdLst>
  <p:sldSz cx="121666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93" d="100"/>
          <a:sy n="93" d="100"/>
        </p:scale>
        <p:origin x="114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521" cy="341298"/>
          </a:xfrm>
          <a:prstGeom prst="rect">
            <a:avLst/>
          </a:prstGeom>
        </p:spPr>
        <p:txBody>
          <a:bodyPr vert="horz" lIns="80385" tIns="40192" rIns="80385" bIns="40192" rtlCol="0"/>
          <a:lstStyle>
            <a:lvl1pPr algn="l">
              <a:defRPr sz="1100"/>
            </a:lvl1pPr>
          </a:lstStyle>
          <a:p>
            <a:endParaRPr lang="en-GB"/>
          </a:p>
        </p:txBody>
      </p:sp>
      <p:sp>
        <p:nvSpPr>
          <p:cNvPr id="3" name="Date Placeholder 2"/>
          <p:cNvSpPr>
            <a:spLocks noGrp="1"/>
          </p:cNvSpPr>
          <p:nvPr>
            <p:ph type="dt" idx="1"/>
          </p:nvPr>
        </p:nvSpPr>
        <p:spPr>
          <a:xfrm>
            <a:off x="5625289" y="0"/>
            <a:ext cx="4303520" cy="341298"/>
          </a:xfrm>
          <a:prstGeom prst="rect">
            <a:avLst/>
          </a:prstGeom>
        </p:spPr>
        <p:txBody>
          <a:bodyPr vert="horz" lIns="80385" tIns="40192" rIns="80385" bIns="40192" rtlCol="0"/>
          <a:lstStyle>
            <a:lvl1pPr algn="r">
              <a:defRPr sz="1100"/>
            </a:lvl1pPr>
          </a:lstStyle>
          <a:p>
            <a:fld id="{7800417B-EC00-6A40-AAC6-5B46C2CEFA8E}" type="datetimeFigureOut">
              <a:rPr lang="en-GB" smtClean="0"/>
              <a:t>23/01/2023</a:t>
            </a:fld>
            <a:endParaRPr lang="en-GB"/>
          </a:p>
        </p:txBody>
      </p:sp>
      <p:sp>
        <p:nvSpPr>
          <p:cNvPr id="4" name="Slide Image Placeholder 3"/>
          <p:cNvSpPr>
            <a:spLocks noGrp="1" noRot="1" noChangeAspect="1"/>
          </p:cNvSpPr>
          <p:nvPr>
            <p:ph type="sldImg" idx="2"/>
          </p:nvPr>
        </p:nvSpPr>
        <p:spPr>
          <a:xfrm>
            <a:off x="2932113" y="849313"/>
            <a:ext cx="4067175" cy="2293937"/>
          </a:xfrm>
          <a:prstGeom prst="rect">
            <a:avLst/>
          </a:prstGeom>
          <a:noFill/>
          <a:ln w="12700">
            <a:solidFill>
              <a:prstClr val="black"/>
            </a:solidFill>
          </a:ln>
        </p:spPr>
        <p:txBody>
          <a:bodyPr vert="horz" lIns="80385" tIns="40192" rIns="80385" bIns="40192" rtlCol="0" anchor="ctr"/>
          <a:lstStyle/>
          <a:p>
            <a:endParaRPr lang="en-GB"/>
          </a:p>
        </p:txBody>
      </p:sp>
      <p:sp>
        <p:nvSpPr>
          <p:cNvPr id="5" name="Notes Placeholder 4"/>
          <p:cNvSpPr>
            <a:spLocks noGrp="1"/>
          </p:cNvSpPr>
          <p:nvPr>
            <p:ph type="body" sz="quarter" idx="3"/>
          </p:nvPr>
        </p:nvSpPr>
        <p:spPr>
          <a:xfrm>
            <a:off x="992622" y="3269854"/>
            <a:ext cx="7946157" cy="2675334"/>
          </a:xfrm>
          <a:prstGeom prst="rect">
            <a:avLst/>
          </a:prstGeom>
        </p:spPr>
        <p:txBody>
          <a:bodyPr vert="horz" lIns="80385" tIns="40192" rIns="80385" bIns="4019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453203"/>
            <a:ext cx="4303521" cy="341297"/>
          </a:xfrm>
          <a:prstGeom prst="rect">
            <a:avLst/>
          </a:prstGeom>
        </p:spPr>
        <p:txBody>
          <a:bodyPr vert="horz" lIns="80385" tIns="40192" rIns="80385" bIns="40192" rtlCol="0" anchor="b"/>
          <a:lstStyle>
            <a:lvl1pPr algn="l">
              <a:defRPr sz="1100"/>
            </a:lvl1pPr>
          </a:lstStyle>
          <a:p>
            <a:endParaRPr lang="en-GB"/>
          </a:p>
        </p:txBody>
      </p:sp>
      <p:sp>
        <p:nvSpPr>
          <p:cNvPr id="7" name="Slide Number Placeholder 6"/>
          <p:cNvSpPr>
            <a:spLocks noGrp="1"/>
          </p:cNvSpPr>
          <p:nvPr>
            <p:ph type="sldNum" sz="quarter" idx="5"/>
          </p:nvPr>
        </p:nvSpPr>
        <p:spPr>
          <a:xfrm>
            <a:off x="5625289" y="6453203"/>
            <a:ext cx="4303520" cy="341297"/>
          </a:xfrm>
          <a:prstGeom prst="rect">
            <a:avLst/>
          </a:prstGeom>
        </p:spPr>
        <p:txBody>
          <a:bodyPr vert="horz" lIns="80385" tIns="40192" rIns="80385" bIns="40192" rtlCol="0" anchor="b"/>
          <a:lstStyle>
            <a:lvl1pPr algn="r">
              <a:defRPr sz="1100"/>
            </a:lvl1pPr>
          </a:lstStyle>
          <a:p>
            <a:fld id="{F168C430-1BBC-5043-A90C-94616CE2AF8D}" type="slidenum">
              <a:rPr lang="en-GB" smtClean="0"/>
              <a:t>‹#›</a:t>
            </a:fld>
            <a:endParaRPr lang="en-GB"/>
          </a:p>
        </p:txBody>
      </p:sp>
    </p:spTree>
    <p:extLst>
      <p:ext uri="{BB962C8B-B14F-4D97-AF65-F5344CB8AC3E}">
        <p14:creationId xmlns:p14="http://schemas.microsoft.com/office/powerpoint/2010/main" val="304378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971" y="2125980"/>
            <a:ext cx="1034700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69332"/>
          </a:xfrm>
          <a:prstGeom prst="rect">
            <a:avLst/>
          </a:prstGeom>
        </p:spPr>
        <p:txBody>
          <a:bodyPr lIns="0" tIns="0" rIns="0" bIns="0"/>
          <a:lstStyle>
            <a:lvl1pPr>
              <a:defRPr sz="2400" b="1" i="0">
                <a:solidFill>
                  <a:schemeClr val="bg1"/>
                </a:solidFill>
                <a:latin typeface="Open Sans"/>
                <a:cs typeface="Open Sans"/>
              </a:defRPr>
            </a:lvl1pPr>
          </a:lstStyle>
          <a:p>
            <a:endParaRPr dirty="0"/>
          </a:p>
        </p:txBody>
      </p:sp>
      <p:sp>
        <p:nvSpPr>
          <p:cNvPr id="3" name="Holder 3"/>
          <p:cNvSpPr>
            <a:spLocks noGrp="1"/>
          </p:cNvSpPr>
          <p:nvPr>
            <p:ph type="body" idx="1"/>
          </p:nvPr>
        </p:nvSpPr>
        <p:spPr>
          <a:xfrm>
            <a:off x="450850" y="1781549"/>
            <a:ext cx="11273155" cy="4664075"/>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07777"/>
          </a:xfrm>
          <a:prstGeom prst="rect">
            <a:avLst/>
          </a:prstGeom>
        </p:spPr>
        <p:txBody>
          <a:bodyPr lIns="0" tIns="0" rIns="0" bIns="0"/>
          <a:lstStyle>
            <a:lvl1pPr>
              <a:defRPr sz="2000" b="1" i="0">
                <a:solidFill>
                  <a:schemeClr val="bg1"/>
                </a:solidFill>
                <a:latin typeface="Open Sans"/>
                <a:cs typeface="Open Sans"/>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4CC4EC07-EAB1-B94B-B99C-8AC2E793C865}"/>
              </a:ext>
            </a:extLst>
          </p:cNvPr>
          <p:cNvPicPr/>
          <p:nvPr/>
        </p:nvPicPr>
        <p:blipFill>
          <a:blip r:embed="rId2" cstate="print"/>
          <a:stretch>
            <a:fillRect/>
          </a:stretch>
        </p:blipFill>
        <p:spPr>
          <a:xfrm>
            <a:off x="-1396" y="-11050"/>
            <a:ext cx="12167996" cy="6869050"/>
          </a:xfrm>
          <a:prstGeom prst="rect">
            <a:avLst/>
          </a:prstGeom>
        </p:spPr>
      </p:pic>
      <p:pic>
        <p:nvPicPr>
          <p:cNvPr id="4" name="object 4">
            <a:extLst>
              <a:ext uri="{FF2B5EF4-FFF2-40B4-BE49-F238E27FC236}">
                <a16:creationId xmlns:a16="http://schemas.microsoft.com/office/drawing/2014/main" id="{FD4DA345-0BFB-2E4A-A606-8405234B2A28}"/>
              </a:ext>
            </a:extLst>
          </p:cNvPr>
          <p:cNvPicPr/>
          <p:nvPr/>
        </p:nvPicPr>
        <p:blipFill>
          <a:blip r:embed="rId3" cstate="print"/>
          <a:stretch>
            <a:fillRect/>
          </a:stretch>
        </p:blipFill>
        <p:spPr>
          <a:xfrm>
            <a:off x="368300" y="303260"/>
            <a:ext cx="11544300" cy="61737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F7269797-B73E-9C4D-876F-A2C0A80F30C8}"/>
              </a:ext>
            </a:extLst>
          </p:cNvPr>
          <p:cNvSpPr/>
          <p:nvPr userDrawn="1"/>
        </p:nvSpPr>
        <p:spPr>
          <a:xfrm>
            <a:off x="346528" y="313316"/>
            <a:ext cx="11544300" cy="6140824"/>
          </a:xfrm>
          <a:custGeom>
            <a:avLst/>
            <a:gdLst/>
            <a:ahLst/>
            <a:cxnLst/>
            <a:rect l="l" t="t" r="r" b="b"/>
            <a:pathLst>
              <a:path w="11808460" h="6498590">
                <a:moveTo>
                  <a:pt x="11808002" y="0"/>
                </a:moveTo>
                <a:lnTo>
                  <a:pt x="0" y="0"/>
                </a:lnTo>
                <a:lnTo>
                  <a:pt x="0" y="6498005"/>
                </a:lnTo>
                <a:lnTo>
                  <a:pt x="11808002" y="6498005"/>
                </a:lnTo>
                <a:lnTo>
                  <a:pt x="11808002" y="0"/>
                </a:lnTo>
                <a:close/>
              </a:path>
            </a:pathLst>
          </a:custGeom>
          <a:solidFill>
            <a:srgbClr val="F8F8F8"/>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Qualifications%20Registered.xlsx"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3FE97-4C76-BC46-9884-2C8907389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62" b="10641"/>
          <a:stretch/>
        </p:blipFill>
        <p:spPr>
          <a:xfrm>
            <a:off x="0" y="-76200"/>
            <a:ext cx="12166600" cy="6934200"/>
          </a:xfrm>
          <a:prstGeom prst="rect">
            <a:avLst/>
          </a:prstGeom>
        </p:spPr>
      </p:pic>
      <p:sp>
        <p:nvSpPr>
          <p:cNvPr id="6" name="TextBox 5">
            <a:extLst>
              <a:ext uri="{FF2B5EF4-FFF2-40B4-BE49-F238E27FC236}">
                <a16:creationId xmlns:a16="http://schemas.microsoft.com/office/drawing/2014/main" id="{00680135-4DFE-5F4B-ADF0-EACD76DD2212}"/>
              </a:ext>
            </a:extLst>
          </p:cNvPr>
          <p:cNvSpPr txBox="1"/>
          <p:nvPr/>
        </p:nvSpPr>
        <p:spPr>
          <a:xfrm>
            <a:off x="520700" y="304800"/>
            <a:ext cx="11125200" cy="2062103"/>
          </a:xfrm>
          <a:prstGeom prst="rect">
            <a:avLst/>
          </a:prstGeom>
          <a:noFill/>
        </p:spPr>
        <p:txBody>
          <a:bodyPr wrap="square">
            <a:spAutoFit/>
          </a:bodyPr>
          <a:lstStyle/>
          <a:p>
            <a:pPr algn="r"/>
            <a:r>
              <a:rPr lang="en-ZA" sz="3200" b="1" dirty="0">
                <a:solidFill>
                  <a:schemeClr val="bg1"/>
                </a:solidFill>
                <a:effectLst/>
                <a:latin typeface="Helvetica Neue" panose="02000503000000020004" pitchFamily="2" charset="0"/>
              </a:rPr>
              <a:t>FP&amp;M SETA MANDATORY AND DISCRETIONARY </a:t>
            </a:r>
            <a:br>
              <a:rPr lang="en-ZA" sz="3200" b="1" dirty="0">
                <a:solidFill>
                  <a:schemeClr val="bg1"/>
                </a:solidFill>
                <a:effectLst/>
                <a:latin typeface="Helvetica Neue" panose="02000503000000020004" pitchFamily="2" charset="0"/>
              </a:rPr>
            </a:br>
            <a:r>
              <a:rPr lang="en-ZA" sz="3200" b="1" dirty="0">
                <a:solidFill>
                  <a:schemeClr val="bg1"/>
                </a:solidFill>
                <a:effectLst/>
                <a:latin typeface="Helvetica Neue" panose="02000503000000020004" pitchFamily="2" charset="0"/>
              </a:rPr>
              <a:t>GRANT WORKSHOPS 2023/24</a:t>
            </a:r>
          </a:p>
          <a:p>
            <a:pPr algn="r"/>
            <a:r>
              <a:rPr lang="en-ZA" sz="3200" b="1" dirty="0">
                <a:solidFill>
                  <a:schemeClr val="bg1"/>
                </a:solidFill>
                <a:effectLst/>
                <a:latin typeface="Avant Garde" pitchFamily="2" charset="0"/>
              </a:rPr>
              <a:t>ACCREDITATION AND OCCUPATIONAL QUALIFICATIONS &amp; TRADES</a:t>
            </a:r>
            <a:endParaRPr lang="en-ZA" sz="3200" dirty="0">
              <a:solidFill>
                <a:schemeClr val="bg1"/>
              </a:solidFill>
              <a:effectLst/>
              <a:latin typeface="Helvetica Neue" panose="020005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5198F74E-19C5-C6AD-62A5-23954B512B4B}"/>
              </a:ext>
            </a:extLst>
          </p:cNvPr>
          <p:cNvSpPr txBox="1">
            <a:spLocks/>
          </p:cNvSpPr>
          <p:nvPr/>
        </p:nvSpPr>
        <p:spPr>
          <a:xfrm>
            <a:off x="2425701" y="431800"/>
            <a:ext cx="7315200" cy="673831"/>
          </a:xfrm>
          <a:prstGeom prst="rect">
            <a:avLst/>
          </a:prstGeom>
        </p:spPr>
        <p:txBody>
          <a:bodyPr/>
          <a:lstStyle>
            <a:lvl1pPr algn="ctr">
              <a:defRPr sz="2800">
                <a:latin typeface="+mj-lt"/>
                <a:ea typeface="+mj-ea"/>
                <a:cs typeface="+mj-cs"/>
              </a:defRPr>
            </a:lvl1pPr>
          </a:lstStyle>
          <a:p>
            <a:r>
              <a:rPr lang="en-US" sz="3200" b="1" kern="0" dirty="0">
                <a:solidFill>
                  <a:srgbClr val="4F7580"/>
                </a:solidFill>
              </a:rPr>
              <a:t>Registered Qualifications</a:t>
            </a:r>
          </a:p>
        </p:txBody>
      </p:sp>
      <p:sp>
        <p:nvSpPr>
          <p:cNvPr id="4" name="Text Placeholder 8">
            <a:extLst>
              <a:ext uri="{FF2B5EF4-FFF2-40B4-BE49-F238E27FC236}">
                <a16:creationId xmlns:a16="http://schemas.microsoft.com/office/drawing/2014/main" id="{46C8CE2F-15AD-D347-5DF2-D0370A8054A5}"/>
              </a:ext>
            </a:extLst>
          </p:cNvPr>
          <p:cNvSpPr txBox="1">
            <a:spLocks/>
          </p:cNvSpPr>
          <p:nvPr/>
        </p:nvSpPr>
        <p:spPr>
          <a:xfrm>
            <a:off x="1054100" y="1105631"/>
            <a:ext cx="9352906" cy="54475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0">
              <a:buNone/>
            </a:pPr>
            <a:endParaRPr lang="en-US" sz="2400" dirty="0">
              <a:solidFill>
                <a:schemeClr val="accent1">
                  <a:lumMod val="50000"/>
                </a:schemeClr>
              </a:solidFill>
            </a:endParaRPr>
          </a:p>
        </p:txBody>
      </p:sp>
      <p:sp>
        <p:nvSpPr>
          <p:cNvPr id="5" name="Text Placeholder 8">
            <a:extLst>
              <a:ext uri="{FF2B5EF4-FFF2-40B4-BE49-F238E27FC236}">
                <a16:creationId xmlns:a16="http://schemas.microsoft.com/office/drawing/2014/main" id="{AF039F2F-B52E-E288-DF9A-71EF4292E5E4}"/>
              </a:ext>
            </a:extLst>
          </p:cNvPr>
          <p:cNvSpPr txBox="1">
            <a:spLocks/>
          </p:cNvSpPr>
          <p:nvPr/>
        </p:nvSpPr>
        <p:spPr>
          <a:xfrm>
            <a:off x="1978347" y="1212736"/>
            <a:ext cx="8209906" cy="46673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buFont typeface="Wingdings" panose="05000000000000000000" pitchFamily="2" charset="2"/>
              <a:buChar char="q"/>
              <a:tabLst>
                <a:tab pos="285750" algn="l"/>
              </a:tabLst>
              <a:defRPr/>
            </a:pPr>
            <a:r>
              <a:rPr lang="en-ZA" sz="2000" b="1" dirty="0">
                <a:solidFill>
                  <a:schemeClr val="accent5">
                    <a:lumMod val="50000"/>
                  </a:schemeClr>
                </a:solidFill>
              </a:rPr>
              <a:t>Lists of Qualifications, Learnerships, Skills Programmes registered</a:t>
            </a:r>
          </a:p>
          <a:p>
            <a:pPr>
              <a:lnSpc>
                <a:spcPct val="100000"/>
              </a:lnSpc>
              <a:buFont typeface="Wingdings" panose="05000000000000000000" pitchFamily="2" charset="2"/>
              <a:buChar char="q"/>
              <a:tabLst>
                <a:tab pos="285750" algn="l"/>
              </a:tabLst>
              <a:defRPr/>
            </a:pPr>
            <a:endParaRPr lang="en-ZA" sz="2000" b="1" dirty="0">
              <a:solidFill>
                <a:schemeClr val="accent5">
                  <a:lumMod val="50000"/>
                </a:schemeClr>
              </a:solidFill>
            </a:endParaRPr>
          </a:p>
          <a:p>
            <a:pPr marL="0" indent="0">
              <a:lnSpc>
                <a:spcPct val="100000"/>
              </a:lnSpc>
              <a:buNone/>
              <a:tabLst>
                <a:tab pos="285750" algn="l"/>
              </a:tabLst>
              <a:defRPr/>
            </a:pPr>
            <a:r>
              <a:rPr lang="en-ZA" sz="2000" b="1" dirty="0">
                <a:solidFill>
                  <a:schemeClr val="accent5">
                    <a:lumMod val="50000"/>
                  </a:schemeClr>
                </a:solidFill>
              </a:rPr>
              <a:t>		</a:t>
            </a:r>
            <a:r>
              <a:rPr lang="en-ZA" sz="2000" b="1" dirty="0">
                <a:solidFill>
                  <a:schemeClr val="accent5">
                    <a:lumMod val="50000"/>
                  </a:schemeClr>
                </a:solidFill>
                <a:hlinkClick r:id="rId3" action="ppaction://hlinkfile"/>
              </a:rPr>
              <a:t>Qualifications Registered.xlsx</a:t>
            </a:r>
            <a:endParaRPr lang="en-ZA" sz="2000" b="1" dirty="0">
              <a:solidFill>
                <a:schemeClr val="accent5">
                  <a:lumMod val="50000"/>
                </a:schemeClr>
              </a:solidFill>
            </a:endParaRPr>
          </a:p>
          <a:p>
            <a:pPr>
              <a:lnSpc>
                <a:spcPct val="100000"/>
              </a:lnSpc>
              <a:buFont typeface="Wingdings" panose="05000000000000000000" pitchFamily="2" charset="2"/>
              <a:buChar char="q"/>
              <a:tabLst>
                <a:tab pos="285750" algn="l"/>
              </a:tabLst>
              <a:defRPr/>
            </a:pPr>
            <a:endParaRPr lang="en-ZA" sz="2000" b="1" dirty="0">
              <a:solidFill>
                <a:schemeClr val="accent5">
                  <a:lumMod val="50000"/>
                </a:schemeClr>
              </a:solidFill>
              <a:hlinkClick r:id="rId3" action="ppaction://hlinkfile"/>
            </a:endParaRPr>
          </a:p>
          <a:p>
            <a:pPr marL="35560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319195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5198F74E-19C5-C6AD-62A5-23954B512B4B}"/>
              </a:ext>
            </a:extLst>
          </p:cNvPr>
          <p:cNvSpPr txBox="1">
            <a:spLocks/>
          </p:cNvSpPr>
          <p:nvPr/>
        </p:nvSpPr>
        <p:spPr>
          <a:xfrm>
            <a:off x="2425700" y="431800"/>
            <a:ext cx="7315200" cy="673831"/>
          </a:xfrm>
          <a:prstGeom prst="rect">
            <a:avLst/>
          </a:prstGeom>
          <a:ln>
            <a:solidFill>
              <a:schemeClr val="bg1"/>
            </a:solidFill>
          </a:ln>
        </p:spPr>
        <p:txBody>
          <a:bodyPr/>
          <a:lstStyle>
            <a:lvl1pPr algn="ctr">
              <a:defRPr sz="2800">
                <a:latin typeface="+mj-lt"/>
                <a:ea typeface="+mj-ea"/>
                <a:cs typeface="+mj-cs"/>
              </a:defRPr>
            </a:lvl1pPr>
          </a:lstStyle>
          <a:p>
            <a:r>
              <a:rPr lang="en-ZA" sz="3200" b="1" dirty="0">
                <a:solidFill>
                  <a:schemeClr val="accent5">
                    <a:lumMod val="50000"/>
                  </a:schemeClr>
                </a:solidFill>
              </a:rPr>
              <a:t>Timeframes</a:t>
            </a:r>
            <a:endParaRPr lang="en-US" sz="3200" b="1" kern="0" dirty="0">
              <a:solidFill>
                <a:schemeClr val="accent5">
                  <a:lumMod val="50000"/>
                </a:schemeClr>
              </a:solidFill>
            </a:endParaRPr>
          </a:p>
        </p:txBody>
      </p:sp>
      <p:sp>
        <p:nvSpPr>
          <p:cNvPr id="4" name="Text Placeholder 8">
            <a:extLst>
              <a:ext uri="{FF2B5EF4-FFF2-40B4-BE49-F238E27FC236}">
                <a16:creationId xmlns:a16="http://schemas.microsoft.com/office/drawing/2014/main" id="{46C8CE2F-15AD-D347-5DF2-D0370A8054A5}"/>
              </a:ext>
            </a:extLst>
          </p:cNvPr>
          <p:cNvSpPr txBox="1">
            <a:spLocks/>
          </p:cNvSpPr>
          <p:nvPr/>
        </p:nvSpPr>
        <p:spPr>
          <a:xfrm>
            <a:off x="1054100" y="1105631"/>
            <a:ext cx="9352906" cy="54475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0">
              <a:buNone/>
            </a:pPr>
            <a:endParaRPr lang="en-US" sz="2400" dirty="0">
              <a:solidFill>
                <a:schemeClr val="accent1">
                  <a:lumMod val="50000"/>
                </a:schemeClr>
              </a:solidFill>
            </a:endParaRPr>
          </a:p>
        </p:txBody>
      </p:sp>
      <p:sp>
        <p:nvSpPr>
          <p:cNvPr id="5" name="Text Placeholder 8">
            <a:extLst>
              <a:ext uri="{FF2B5EF4-FFF2-40B4-BE49-F238E27FC236}">
                <a16:creationId xmlns:a16="http://schemas.microsoft.com/office/drawing/2014/main" id="{AF039F2F-B52E-E288-DF9A-71EF4292E5E4}"/>
              </a:ext>
            </a:extLst>
          </p:cNvPr>
          <p:cNvSpPr txBox="1">
            <a:spLocks/>
          </p:cNvSpPr>
          <p:nvPr/>
        </p:nvSpPr>
        <p:spPr>
          <a:xfrm>
            <a:off x="1978347" y="1212736"/>
            <a:ext cx="8209906" cy="46673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buFont typeface="Wingdings" panose="05000000000000000000" pitchFamily="2" charset="2"/>
              <a:buChar char="q"/>
              <a:tabLst>
                <a:tab pos="285750" algn="l"/>
              </a:tabLst>
              <a:defRPr/>
            </a:pPr>
            <a:r>
              <a:rPr lang="en-ZA" sz="2000" b="1" dirty="0"/>
              <a:t>Learner Registration</a:t>
            </a:r>
          </a:p>
          <a:p>
            <a:pPr marL="57150" lvl="1" indent="0">
              <a:buNone/>
            </a:pPr>
            <a:r>
              <a:rPr lang="en-ZA" sz="2000" dirty="0"/>
              <a:t> </a:t>
            </a:r>
            <a:endParaRPr lang="en-ZA" sz="2000" b="1" dirty="0"/>
          </a:p>
          <a:p>
            <a:pPr marL="1077913" lvl="1" indent="-358775" fontAlgn="base"/>
            <a:r>
              <a:rPr lang="en-ZA" sz="2000" dirty="0"/>
              <a:t>Registration Restrictions (late registration/s of agreements will not be accepted by the system)</a:t>
            </a:r>
          </a:p>
          <a:p>
            <a:pPr marL="1077913" lvl="1" indent="-358775" fontAlgn="base"/>
            <a:r>
              <a:rPr lang="en-ZA" sz="2000" dirty="0"/>
              <a:t>Learnership Duration – 08 to 12 months</a:t>
            </a:r>
          </a:p>
          <a:p>
            <a:pPr marL="1077913" lvl="1" indent="-358775" fontAlgn="base"/>
            <a:r>
              <a:rPr lang="en-ZA" sz="2000" dirty="0"/>
              <a:t>Skills Programmes Duration – 03 months minimum</a:t>
            </a:r>
          </a:p>
          <a:p>
            <a:pPr marL="1077913" lvl="1" indent="-358775" fontAlgn="base"/>
            <a:r>
              <a:rPr lang="en-ZA" sz="2000" dirty="0"/>
              <a:t>Apprenticeships Duration – 03 years </a:t>
            </a:r>
          </a:p>
          <a:p>
            <a:pPr marL="1077913" lvl="1" indent="-358775" fontAlgn="base"/>
            <a:r>
              <a:rPr lang="en-ZA" sz="2000" dirty="0"/>
              <a:t>Learner Allowances – Sectorial Determination no.5</a:t>
            </a:r>
          </a:p>
          <a:p>
            <a:pPr marL="0" indent="0">
              <a:lnSpc>
                <a:spcPct val="100000"/>
              </a:lnSpc>
              <a:buNone/>
              <a:tabLst>
                <a:tab pos="285750" algn="l"/>
              </a:tabLst>
              <a:defRPr/>
            </a:pPr>
            <a:endParaRPr lang="en-ZA" sz="2000" b="1" dirty="0">
              <a:solidFill>
                <a:schemeClr val="accent5">
                  <a:lumMod val="50000"/>
                </a:schemeClr>
              </a:solidFill>
            </a:endParaRPr>
          </a:p>
          <a:p>
            <a:pPr>
              <a:lnSpc>
                <a:spcPct val="100000"/>
              </a:lnSpc>
              <a:buFont typeface="Wingdings" panose="05000000000000000000" pitchFamily="2" charset="2"/>
              <a:buChar char="q"/>
              <a:tabLst>
                <a:tab pos="285750" algn="l"/>
              </a:tabLst>
              <a:defRPr/>
            </a:pPr>
            <a:r>
              <a:rPr lang="en-US" sz="2400" b="1" dirty="0"/>
              <a:t>Training Session</a:t>
            </a:r>
          </a:p>
          <a:p>
            <a:pPr marL="360363" indent="-360363">
              <a:lnSpc>
                <a:spcPct val="100000"/>
              </a:lnSpc>
              <a:buNone/>
              <a:tabLst>
                <a:tab pos="360363" algn="l"/>
              </a:tabLst>
              <a:defRPr/>
            </a:pPr>
            <a:r>
              <a:rPr lang="en-ZA" sz="2000" dirty="0"/>
              <a:t>	Stakeholder training session will commence again after the Regional and Virtual Workshops.</a:t>
            </a:r>
            <a:endParaRPr lang="en-US" sz="2400" dirty="0"/>
          </a:p>
        </p:txBody>
      </p:sp>
    </p:spTree>
    <p:extLst>
      <p:ext uri="{BB962C8B-B14F-4D97-AF65-F5344CB8AC3E}">
        <p14:creationId xmlns:p14="http://schemas.microsoft.com/office/powerpoint/2010/main" val="175431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5198F74E-19C5-C6AD-62A5-23954B512B4B}"/>
              </a:ext>
            </a:extLst>
          </p:cNvPr>
          <p:cNvSpPr txBox="1">
            <a:spLocks/>
          </p:cNvSpPr>
          <p:nvPr/>
        </p:nvSpPr>
        <p:spPr>
          <a:xfrm>
            <a:off x="2425700" y="431800"/>
            <a:ext cx="7315200" cy="673831"/>
          </a:xfrm>
          <a:prstGeom prst="rect">
            <a:avLst/>
          </a:prstGeom>
        </p:spPr>
        <p:txBody>
          <a:bodyPr/>
          <a:lstStyle>
            <a:lvl1pPr algn="ctr">
              <a:defRPr sz="2800">
                <a:latin typeface="+mj-lt"/>
                <a:ea typeface="+mj-ea"/>
                <a:cs typeface="+mj-cs"/>
              </a:defRPr>
            </a:lvl1pPr>
          </a:lstStyle>
          <a:p>
            <a:endParaRPr lang="en-US" sz="3200" b="1" kern="0" dirty="0">
              <a:solidFill>
                <a:srgbClr val="4F7580"/>
              </a:solidFill>
            </a:endParaRPr>
          </a:p>
        </p:txBody>
      </p:sp>
      <p:sp>
        <p:nvSpPr>
          <p:cNvPr id="4" name="Text Placeholder 8">
            <a:extLst>
              <a:ext uri="{FF2B5EF4-FFF2-40B4-BE49-F238E27FC236}">
                <a16:creationId xmlns:a16="http://schemas.microsoft.com/office/drawing/2014/main" id="{46C8CE2F-15AD-D347-5DF2-D0370A8054A5}"/>
              </a:ext>
            </a:extLst>
          </p:cNvPr>
          <p:cNvSpPr txBox="1">
            <a:spLocks/>
          </p:cNvSpPr>
          <p:nvPr/>
        </p:nvSpPr>
        <p:spPr>
          <a:xfrm>
            <a:off x="1054100" y="1105631"/>
            <a:ext cx="9352906" cy="54475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0">
              <a:buNone/>
            </a:pPr>
            <a:endParaRPr lang="en-US" sz="2400" dirty="0">
              <a:solidFill>
                <a:schemeClr val="accent1">
                  <a:lumMod val="50000"/>
                </a:schemeClr>
              </a:solidFill>
            </a:endParaRPr>
          </a:p>
        </p:txBody>
      </p:sp>
      <p:pic>
        <p:nvPicPr>
          <p:cNvPr id="6" name="Picture 5">
            <a:extLst>
              <a:ext uri="{FF2B5EF4-FFF2-40B4-BE49-F238E27FC236}">
                <a16:creationId xmlns:a16="http://schemas.microsoft.com/office/drawing/2014/main" id="{A510AA51-906F-4823-48C8-00600DB46140}"/>
              </a:ext>
            </a:extLst>
          </p:cNvPr>
          <p:cNvPicPr>
            <a:picLocks noChangeAspect="1"/>
          </p:cNvPicPr>
          <p:nvPr/>
        </p:nvPicPr>
        <p:blipFill>
          <a:blip r:embed="rId3"/>
          <a:stretch>
            <a:fillRect/>
          </a:stretch>
        </p:blipFill>
        <p:spPr>
          <a:xfrm>
            <a:off x="3705654" y="1310456"/>
            <a:ext cx="4755292" cy="4237087"/>
          </a:xfrm>
          <a:prstGeom prst="rect">
            <a:avLst/>
          </a:prstGeom>
        </p:spPr>
      </p:pic>
    </p:spTree>
    <p:extLst>
      <p:ext uri="{BB962C8B-B14F-4D97-AF65-F5344CB8AC3E}">
        <p14:creationId xmlns:p14="http://schemas.microsoft.com/office/powerpoint/2010/main" val="235645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B4E9F55-7501-F44A-AA40-4349988E3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6" name="TextBox 5">
            <a:extLst>
              <a:ext uri="{FF2B5EF4-FFF2-40B4-BE49-F238E27FC236}">
                <a16:creationId xmlns:a16="http://schemas.microsoft.com/office/drawing/2014/main" id="{D14789B0-D4A7-80AD-7525-F7FF7A4DECC2}"/>
              </a:ext>
            </a:extLst>
          </p:cNvPr>
          <p:cNvSpPr txBox="1"/>
          <p:nvPr/>
        </p:nvSpPr>
        <p:spPr>
          <a:xfrm>
            <a:off x="1139147" y="1295400"/>
            <a:ext cx="9493179" cy="483209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Criteria for accreditation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QCTO focuses on two parts namely: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539750" marR="0" lvl="0" indent="-184150" defTabSz="914400" rtl="0" eaLnBrk="1" fontAlgn="auto" latinLnBrk="0" hangingPunct="1">
              <a:lnSpc>
                <a:spcPct val="100000"/>
              </a:lnSpc>
              <a:spcBef>
                <a:spcPts val="0"/>
              </a:spcBef>
              <a:spcAft>
                <a:spcPts val="0"/>
              </a:spcAft>
              <a:buClrTx/>
              <a:buSzTx/>
              <a:buFontTx/>
              <a:buNone/>
              <a:tabLst>
                <a:tab pos="539750" algn="l"/>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	Institutional compliance </a:t>
            </a:r>
          </a:p>
          <a:p>
            <a:pPr marL="539750" marR="0" lvl="0" indent="-184150" defTabSz="914400" rtl="0" eaLnBrk="1" fontAlgn="auto" latinLnBrk="0" hangingPunct="1">
              <a:lnSpc>
                <a:spcPct val="100000"/>
              </a:lnSpc>
              <a:spcBef>
                <a:spcPts val="0"/>
              </a:spcBef>
              <a:spcAft>
                <a:spcPts val="0"/>
              </a:spcAft>
              <a:buClrTx/>
              <a:buSzTx/>
              <a:buFontTx/>
              <a:buNone/>
              <a:tabLst>
                <a:tab pos="539750" algn="l"/>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b)	Programme delivery readiness </a:t>
            </a:r>
          </a:p>
          <a:p>
            <a:pPr marL="539750" marR="0" lvl="0" indent="-184150" defTabSz="914400" rtl="0" eaLnBrk="1" fontAlgn="auto" latinLnBrk="0" hangingPunct="1">
              <a:lnSpc>
                <a:spcPct val="100000"/>
              </a:lnSpc>
              <a:spcBef>
                <a:spcPts val="0"/>
              </a:spcBef>
              <a:spcAft>
                <a:spcPts val="0"/>
              </a:spcAft>
              <a:buClrTx/>
              <a:buSzTx/>
              <a:buFontTx/>
              <a:buNone/>
              <a:tabLst>
                <a:tab pos="539750" algn="l"/>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1250950" marR="0" lvl="0" indent="-3556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These two parts must be in place before the accreditation is issued.</a:t>
            </a:r>
          </a:p>
          <a:p>
            <a:pPr marL="1250950" marR="0" lvl="0" indent="-3556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Any person/organization/institution/may apply for accreditation as a Skills Development Provider.</a:t>
            </a:r>
          </a:p>
          <a:p>
            <a:pPr marL="1250950" marR="0" lvl="0" indent="-3556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 non – refundable application fee is payable to the QCTO on submission of the application for accreditation.</a:t>
            </a:r>
          </a:p>
          <a:p>
            <a:pPr marL="1250950" marR="0" lvl="0" indent="-3556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182563" marR="0" lvl="0" indent="0"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Accreditation is valid for a period of five years from the date on which the QCTO granted accreditation to the SDP or until the SDP is de-accredited by the QCTO.</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5">
            <a:extLst>
              <a:ext uri="{FF2B5EF4-FFF2-40B4-BE49-F238E27FC236}">
                <a16:creationId xmlns:a16="http://schemas.microsoft.com/office/drawing/2014/main" id="{577ABBF1-067B-2B4C-CCB8-6F72B111DEE3}"/>
              </a:ext>
            </a:extLst>
          </p:cNvPr>
          <p:cNvSpPr txBox="1">
            <a:spLocks/>
          </p:cNvSpPr>
          <p:nvPr/>
        </p:nvSpPr>
        <p:spPr>
          <a:xfrm>
            <a:off x="1816100" y="328994"/>
            <a:ext cx="9230627" cy="760413"/>
          </a:xfrm>
          <a:prstGeom prst="rect">
            <a:avLst/>
          </a:prstGeom>
        </p:spPr>
        <p:txBody>
          <a:bodyPr/>
          <a:lstStyle>
            <a:lvl1pPr algn="ctr">
              <a:defRPr sz="2800">
                <a:latin typeface="+mj-lt"/>
                <a:ea typeface="+mj-ea"/>
                <a:cs typeface="+mj-cs"/>
              </a:defRPr>
            </a:lvl1pPr>
          </a:lstStyle>
          <a:p>
            <a:pPr algn="l"/>
            <a:r>
              <a:rPr lang="en-US" sz="3200" b="1" kern="0" dirty="0">
                <a:solidFill>
                  <a:srgbClr val="4F7580"/>
                </a:solidFill>
              </a:rPr>
              <a:t>Skills Development Provider Accreditation (continue)</a:t>
            </a:r>
          </a:p>
        </p:txBody>
      </p:sp>
    </p:spTree>
    <p:extLst>
      <p:ext uri="{BB962C8B-B14F-4D97-AF65-F5344CB8AC3E}">
        <p14:creationId xmlns:p14="http://schemas.microsoft.com/office/powerpoint/2010/main" val="265157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D782A77D-ECA6-AD89-A751-7C165F81C4F7}"/>
              </a:ext>
            </a:extLst>
          </p:cNvPr>
          <p:cNvSpPr txBox="1">
            <a:spLocks/>
          </p:cNvSpPr>
          <p:nvPr/>
        </p:nvSpPr>
        <p:spPr>
          <a:xfrm>
            <a:off x="1467986" y="431800"/>
            <a:ext cx="9230627" cy="558800"/>
          </a:xfrm>
          <a:prstGeom prst="rect">
            <a:avLst/>
          </a:prstGeom>
        </p:spPr>
        <p:txBody>
          <a:bodyPr/>
          <a:lstStyle>
            <a:lvl1pPr algn="ctr">
              <a:defRPr sz="2800">
                <a:latin typeface="+mj-lt"/>
                <a:ea typeface="+mj-ea"/>
                <a:cs typeface="+mj-cs"/>
              </a:defRPr>
            </a:lvl1pPr>
          </a:lstStyle>
          <a:p>
            <a:pPr algn="l"/>
            <a:r>
              <a:rPr lang="en-US" sz="3200" b="1" kern="0" dirty="0">
                <a:solidFill>
                  <a:srgbClr val="4F7580"/>
                </a:solidFill>
              </a:rPr>
              <a:t>Skills Development Provider Accreditation (continue)</a:t>
            </a:r>
          </a:p>
        </p:txBody>
      </p:sp>
      <p:sp>
        <p:nvSpPr>
          <p:cNvPr id="4" name="Text Placeholder 8">
            <a:extLst>
              <a:ext uri="{FF2B5EF4-FFF2-40B4-BE49-F238E27FC236}">
                <a16:creationId xmlns:a16="http://schemas.microsoft.com/office/drawing/2014/main" id="{A48CEB89-F776-9D79-6471-A6FE3DEB0F86}"/>
              </a:ext>
            </a:extLst>
          </p:cNvPr>
          <p:cNvSpPr txBox="1">
            <a:spLocks/>
          </p:cNvSpPr>
          <p:nvPr/>
        </p:nvSpPr>
        <p:spPr>
          <a:xfrm>
            <a:off x="1068511" y="1219200"/>
            <a:ext cx="9554967" cy="53322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buNone/>
            </a:pPr>
            <a:r>
              <a:rPr lang="en-GB" sz="1800" b="1" dirty="0"/>
              <a:t>A)	</a:t>
            </a:r>
            <a:r>
              <a:rPr lang="en-GB" sz="2000" b="1" dirty="0"/>
              <a:t>For institutional compliance</a:t>
            </a:r>
          </a:p>
          <a:p>
            <a:pPr marL="355600" indent="0">
              <a:buNone/>
            </a:pPr>
            <a:r>
              <a:rPr lang="en-GB" sz="2000" dirty="0"/>
              <a:t>The person/organization/institution must:</a:t>
            </a:r>
          </a:p>
          <a:p>
            <a:pPr marL="895350" indent="-355600">
              <a:buFont typeface="+mj-lt"/>
              <a:buAutoNum type="arabicPeriod"/>
              <a:tabLst>
                <a:tab pos="895350" algn="l"/>
              </a:tabLst>
            </a:pPr>
            <a:r>
              <a:rPr lang="en-GB" sz="2000" dirty="0"/>
              <a:t>Be a legal entity /juristic person established in terms of South African law at the time of the application for accreditation. </a:t>
            </a:r>
          </a:p>
          <a:p>
            <a:pPr marL="895350" indent="-355600">
              <a:buNone/>
              <a:tabLst>
                <a:tab pos="895350" algn="l"/>
              </a:tabLst>
            </a:pPr>
            <a:r>
              <a:rPr lang="en-GB" sz="2000" b="1" dirty="0"/>
              <a:t>		Possible evidence: </a:t>
            </a:r>
            <a:r>
              <a:rPr lang="en-GB" sz="2000" dirty="0"/>
              <a:t>Proof of registration;</a:t>
            </a:r>
          </a:p>
          <a:p>
            <a:pPr marL="895350" indent="-355600">
              <a:buFont typeface="+mj-lt"/>
              <a:buAutoNum type="arabicPeriod" startAt="2"/>
              <a:tabLst>
                <a:tab pos="895350" algn="l"/>
              </a:tabLst>
            </a:pPr>
            <a:r>
              <a:rPr lang="en-GB" sz="2000" dirty="0"/>
              <a:t>Have a valid tax clearance certificate issued by SARS </a:t>
            </a:r>
          </a:p>
          <a:p>
            <a:pPr marL="895350" indent="-355600">
              <a:buFont typeface="+mj-lt"/>
              <a:buAutoNum type="arabicPeriod" startAt="2"/>
              <a:tabLst>
                <a:tab pos="895350" algn="l"/>
              </a:tabLst>
            </a:pPr>
            <a:r>
              <a:rPr lang="en-GB" sz="2000" dirty="0"/>
              <a:t>Provide a proof of financial sustainability for the learning services applied for and throughout the accreditation period; </a:t>
            </a:r>
          </a:p>
          <a:p>
            <a:pPr marL="895350" lvl="1" indent="-355600">
              <a:buNone/>
              <a:tabLst>
                <a:tab pos="895350" algn="l"/>
              </a:tabLst>
            </a:pPr>
            <a:r>
              <a:rPr lang="en-GB" sz="2000" b="1" dirty="0"/>
              <a:t>	Possible evidence: </a:t>
            </a:r>
            <a:r>
              <a:rPr lang="en-GB" sz="2000" dirty="0"/>
              <a:t>audited financial statements, financial surety, business plan, if applicable;</a:t>
            </a:r>
          </a:p>
          <a:p>
            <a:pPr marL="895350" indent="-355600">
              <a:buFont typeface="+mj-lt"/>
              <a:buAutoNum type="arabicPeriod" startAt="2"/>
              <a:tabLst>
                <a:tab pos="895350" algn="l"/>
              </a:tabLst>
            </a:pPr>
            <a:r>
              <a:rPr lang="en-GB" sz="2000" dirty="0"/>
              <a:t>Have a valid Occupational Health and Safety certificate</a:t>
            </a:r>
          </a:p>
          <a:p>
            <a:pPr marL="895350" indent="-355600">
              <a:buFont typeface="+mj-lt"/>
              <a:buAutoNum type="arabicPeriod" startAt="2"/>
              <a:tabLst>
                <a:tab pos="895350" algn="l"/>
              </a:tabLst>
            </a:pPr>
            <a:r>
              <a:rPr lang="en-GB" sz="2000" dirty="0"/>
              <a:t>Provide evidence of appropriately qualified human resource/s to deliver the qualifications; </a:t>
            </a:r>
          </a:p>
          <a:p>
            <a:pPr marL="895350" lvl="1" indent="-355600">
              <a:buNone/>
              <a:tabLst>
                <a:tab pos="895350" algn="l"/>
              </a:tabLst>
            </a:pPr>
            <a:r>
              <a:rPr lang="en-GB" sz="2000" b="1" dirty="0"/>
              <a:t>	Possible evidence: </a:t>
            </a:r>
            <a:r>
              <a:rPr lang="en-GB" sz="2000" dirty="0"/>
              <a:t>CVs and qualifications</a:t>
            </a:r>
          </a:p>
          <a:p>
            <a:pPr marL="895350" indent="-355600">
              <a:buFont typeface="+mj-lt"/>
              <a:buAutoNum type="arabicPeriod" startAt="2"/>
              <a:tabLst>
                <a:tab pos="895350" algn="l"/>
              </a:tabLst>
            </a:pPr>
            <a:r>
              <a:rPr lang="en-GB" sz="2000" dirty="0"/>
              <a:t>Have a learner appeal policy and code of conduct;</a:t>
            </a:r>
          </a:p>
          <a:p>
            <a:pPr marL="0" indent="0">
              <a:buNone/>
            </a:pPr>
            <a:endParaRPr lang="en-GB" sz="1800" dirty="0"/>
          </a:p>
          <a:p>
            <a:pPr marL="0" indent="0">
              <a:buNone/>
            </a:pPr>
            <a:endParaRPr lang="en-GB" sz="1800" dirty="0"/>
          </a:p>
          <a:p>
            <a:pPr marL="895350" indent="-539750">
              <a:buFont typeface="Arial" panose="020B0604020202020204" pitchFamily="34" charset="0"/>
              <a:buChar char="•"/>
            </a:pPr>
            <a:endParaRPr lang="en-GB" sz="2400" dirty="0"/>
          </a:p>
          <a:p>
            <a:pPr marL="35560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353708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A0092606-1ECC-105E-2225-930F8355767A}"/>
              </a:ext>
            </a:extLst>
          </p:cNvPr>
          <p:cNvSpPr txBox="1">
            <a:spLocks/>
          </p:cNvSpPr>
          <p:nvPr/>
        </p:nvSpPr>
        <p:spPr>
          <a:xfrm>
            <a:off x="1460938" y="304800"/>
            <a:ext cx="9194362" cy="633413"/>
          </a:xfrm>
          <a:prstGeom prst="rect">
            <a:avLst/>
          </a:prstGeom>
        </p:spPr>
        <p:txBody>
          <a:bodyPr/>
          <a:lstStyle>
            <a:lvl1pPr algn="ctr">
              <a:defRPr sz="2800">
                <a:latin typeface="+mj-lt"/>
                <a:ea typeface="+mj-ea"/>
                <a:cs typeface="+mj-cs"/>
              </a:defRPr>
            </a:lvl1pPr>
          </a:lstStyle>
          <a:p>
            <a:pPr algn="l"/>
            <a:r>
              <a:rPr lang="en-US" sz="3200" b="1" kern="0" dirty="0">
                <a:solidFill>
                  <a:srgbClr val="4F7580"/>
                </a:solidFill>
              </a:rPr>
              <a:t>Skills Development Provider Accreditation (continue)</a:t>
            </a:r>
          </a:p>
        </p:txBody>
      </p:sp>
      <p:sp>
        <p:nvSpPr>
          <p:cNvPr id="4" name="Text Placeholder 8">
            <a:extLst>
              <a:ext uri="{FF2B5EF4-FFF2-40B4-BE49-F238E27FC236}">
                <a16:creationId xmlns:a16="http://schemas.microsoft.com/office/drawing/2014/main" id="{4C33A5B1-F550-6E28-5132-5B3F8D51DC9C}"/>
              </a:ext>
            </a:extLst>
          </p:cNvPr>
          <p:cNvSpPr txBox="1">
            <a:spLocks/>
          </p:cNvSpPr>
          <p:nvPr/>
        </p:nvSpPr>
        <p:spPr>
          <a:xfrm>
            <a:off x="1058238" y="1219200"/>
            <a:ext cx="9585789" cy="54651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buNone/>
            </a:pPr>
            <a:r>
              <a:rPr lang="en-GB" sz="1800" b="1" dirty="0"/>
              <a:t>B)	</a:t>
            </a:r>
            <a:r>
              <a:rPr lang="en-GB" sz="2000" b="1" dirty="0"/>
              <a:t>For programme delivery readiness</a:t>
            </a:r>
          </a:p>
          <a:p>
            <a:pPr marL="355600" indent="-355600">
              <a:buNone/>
            </a:pPr>
            <a:r>
              <a:rPr lang="en-GB" sz="2000" dirty="0"/>
              <a:t>	The person/organization /institution must:</a:t>
            </a:r>
          </a:p>
          <a:p>
            <a:pPr marL="895350" indent="-355600">
              <a:buFont typeface="+mj-lt"/>
              <a:buAutoNum type="arabicPeriod"/>
            </a:pPr>
            <a:r>
              <a:rPr lang="en-GB" sz="2000" dirty="0"/>
              <a:t>Provide evidence of suitable qualified staff to facilitate learning; </a:t>
            </a:r>
          </a:p>
          <a:p>
            <a:pPr marL="539750" indent="0">
              <a:buNone/>
            </a:pPr>
            <a:r>
              <a:rPr lang="en-GB" sz="2000" dirty="0"/>
              <a:t>	</a:t>
            </a:r>
            <a:r>
              <a:rPr lang="en-GB" sz="2000" b="1" dirty="0"/>
              <a:t>Possible evidence: </a:t>
            </a:r>
            <a:r>
              <a:rPr lang="en-GB" sz="2000" dirty="0"/>
              <a:t>Comprehensive CV and certified copies of ID 	qualifications;</a:t>
            </a:r>
          </a:p>
          <a:p>
            <a:pPr marL="895350" indent="-355600">
              <a:buFont typeface="+mj-lt"/>
              <a:buAutoNum type="arabicPeriod" startAt="2"/>
              <a:tabLst>
                <a:tab pos="895350" algn="l"/>
              </a:tabLst>
            </a:pPr>
            <a:r>
              <a:rPr lang="en-GB" sz="2000" dirty="0"/>
              <a:t>Demonstrate that it has administrative resources for data capturing tool, learner information and learner records and results across the knowledge and practical skills curriculum components;</a:t>
            </a:r>
          </a:p>
          <a:p>
            <a:pPr marL="895350" indent="-355600">
              <a:buFont typeface="+mj-lt"/>
              <a:buAutoNum type="arabicPeriod" startAt="2"/>
              <a:tabLst>
                <a:tab pos="895350" algn="l"/>
              </a:tabLst>
            </a:pPr>
            <a:r>
              <a:rPr lang="en-GB" sz="2000" dirty="0"/>
              <a:t>Be in possession of the required resources, tools, equipment, machinery, material, protective clothing;</a:t>
            </a:r>
          </a:p>
          <a:p>
            <a:pPr marL="895350" indent="-355600">
              <a:buFont typeface="+mj-lt"/>
              <a:buAutoNum type="arabicPeriod" startAt="2"/>
              <a:tabLst>
                <a:tab pos="895350" algn="l"/>
              </a:tabLst>
            </a:pPr>
            <a:r>
              <a:rPr lang="en-GB" sz="2000" dirty="0"/>
              <a:t>Provide evidence of Learner Support Material(LMS) to offer the relevant component/s of the occupational qualifications;</a:t>
            </a:r>
          </a:p>
          <a:p>
            <a:pPr marL="895350" indent="-355600">
              <a:buFont typeface="+mj-lt"/>
              <a:buAutoNum type="arabicPeriod" startAt="2"/>
              <a:tabLst>
                <a:tab pos="895350" algn="l"/>
              </a:tabLst>
            </a:pPr>
            <a:r>
              <a:rPr lang="en-GB" sz="2000" dirty="0"/>
              <a:t>Must have an agreement/s with workplace/s for the delivery of work experience components of the relevant qualification;</a:t>
            </a:r>
          </a:p>
          <a:p>
            <a:pPr marL="895350" indent="-355600">
              <a:buFont typeface="+mj-lt"/>
              <a:buAutoNum type="arabicPeriod" startAt="2"/>
              <a:tabLst>
                <a:tab pos="895350" algn="l"/>
              </a:tabLst>
            </a:pPr>
            <a:r>
              <a:rPr lang="en-GB" sz="2000" dirty="0"/>
              <a:t>Meet the relevant standards for occupational health and safety if applicable;</a:t>
            </a:r>
          </a:p>
          <a:p>
            <a:pPr marL="895350" indent="-355600">
              <a:buFont typeface="+mj-lt"/>
              <a:buAutoNum type="arabicPeriod" startAt="2"/>
              <a:tabLst>
                <a:tab pos="895350" algn="l"/>
              </a:tabLst>
            </a:pPr>
            <a:r>
              <a:rPr lang="en-GB" sz="2000" dirty="0"/>
              <a:t>Adhere to any monitoring and evaluation activities as prescribed by the QCTO.	</a:t>
            </a:r>
            <a:endParaRPr lang="en-US" sz="2400" dirty="0">
              <a:solidFill>
                <a:schemeClr val="accent1">
                  <a:lumMod val="50000"/>
                </a:schemeClr>
              </a:solidFill>
            </a:endParaRPr>
          </a:p>
        </p:txBody>
      </p:sp>
    </p:spTree>
    <p:extLst>
      <p:ext uri="{BB962C8B-B14F-4D97-AF65-F5344CB8AC3E}">
        <p14:creationId xmlns:p14="http://schemas.microsoft.com/office/powerpoint/2010/main" val="22278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7E763A99-6C62-6CDE-9549-DCCD2D6376C0}"/>
              </a:ext>
            </a:extLst>
          </p:cNvPr>
          <p:cNvSpPr txBox="1">
            <a:spLocks/>
          </p:cNvSpPr>
          <p:nvPr/>
        </p:nvSpPr>
        <p:spPr>
          <a:xfrm>
            <a:off x="2425701" y="308225"/>
            <a:ext cx="7315200" cy="682375"/>
          </a:xfrm>
          <a:prstGeom prst="rect">
            <a:avLst/>
          </a:prstGeom>
        </p:spPr>
        <p:txBody>
          <a:bodyPr/>
          <a:lstStyle>
            <a:lvl1pPr algn="ctr">
              <a:defRPr sz="2800">
                <a:latin typeface="+mj-lt"/>
                <a:ea typeface="+mj-ea"/>
                <a:cs typeface="+mj-cs"/>
              </a:defRPr>
            </a:lvl1pPr>
          </a:lstStyle>
          <a:p>
            <a:pPr algn="l"/>
            <a:r>
              <a:rPr lang="en-US" sz="3200" b="1" kern="0" dirty="0">
                <a:solidFill>
                  <a:srgbClr val="4F7580"/>
                </a:solidFill>
              </a:rPr>
              <a:t>Skills Development Provider Accreditation</a:t>
            </a:r>
          </a:p>
        </p:txBody>
      </p:sp>
      <p:sp>
        <p:nvSpPr>
          <p:cNvPr id="4" name="Text Placeholder 8">
            <a:extLst>
              <a:ext uri="{FF2B5EF4-FFF2-40B4-BE49-F238E27FC236}">
                <a16:creationId xmlns:a16="http://schemas.microsoft.com/office/drawing/2014/main" id="{7D5206BF-064D-F090-D0B4-EDA1736DBA6B}"/>
              </a:ext>
            </a:extLst>
          </p:cNvPr>
          <p:cNvSpPr txBox="1">
            <a:spLocks/>
          </p:cNvSpPr>
          <p:nvPr/>
        </p:nvSpPr>
        <p:spPr>
          <a:xfrm>
            <a:off x="1054101" y="1066799"/>
            <a:ext cx="9601200" cy="54829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buNone/>
            </a:pPr>
            <a:r>
              <a:rPr lang="en-GB" sz="2000" b="1" dirty="0"/>
              <a:t>Accreditation Process:</a:t>
            </a:r>
          </a:p>
          <a:p>
            <a:pPr marL="0" indent="0">
              <a:buNone/>
            </a:pPr>
            <a:r>
              <a:rPr lang="en-GB" sz="2000" dirty="0"/>
              <a:t>Provider applies for accreditation to the QCTO </a:t>
            </a:r>
          </a:p>
          <a:p>
            <a:pPr marL="539750" indent="-357188">
              <a:buFont typeface="+mj-lt"/>
              <a:buAutoNum type="arabicPeriod"/>
            </a:pPr>
            <a:r>
              <a:rPr lang="en-GB" sz="2000" dirty="0"/>
              <a:t>Any provider wishing to offer the knowledge and practical skills curriculum components of an occupational qualification must complete the online application on the QCTO website </a:t>
            </a:r>
          </a:p>
          <a:p>
            <a:pPr marL="539750" indent="-357188">
              <a:buFont typeface="+mj-lt"/>
              <a:buAutoNum type="arabicPeriod"/>
            </a:pPr>
            <a:r>
              <a:rPr lang="en-ZA" sz="2000" dirty="0">
                <a:solidFill>
                  <a:schemeClr val="tx1"/>
                </a:solidFill>
                <a:ea typeface="Times New Roman"/>
              </a:rPr>
              <a:t>Desktop Evaluation  to be complete within 10 working days (Phase 1) - </a:t>
            </a:r>
            <a:r>
              <a:rPr lang="en-GB" sz="2000" dirty="0"/>
              <a:t>(QCTO)</a:t>
            </a:r>
            <a:endParaRPr lang="en-ZA" sz="2000" dirty="0">
              <a:solidFill>
                <a:schemeClr val="tx1"/>
              </a:solidFill>
              <a:ea typeface="Times New Roman"/>
            </a:endParaRPr>
          </a:p>
          <a:p>
            <a:pPr marL="539750" indent="-357188">
              <a:buFont typeface="+mj-lt"/>
              <a:buAutoNum type="arabicPeriod"/>
            </a:pPr>
            <a:r>
              <a:rPr lang="en-ZA" sz="2000" dirty="0">
                <a:solidFill>
                  <a:srgbClr val="000000"/>
                </a:solidFill>
                <a:ea typeface="Times New Roman"/>
              </a:rPr>
              <a:t>QCTO sends allocated applications on a spreadsheet for processing by the QP</a:t>
            </a:r>
          </a:p>
          <a:p>
            <a:pPr marL="539750" indent="-357188">
              <a:buFont typeface="+mj-lt"/>
              <a:buAutoNum type="arabicPeriod"/>
            </a:pPr>
            <a:r>
              <a:rPr lang="en-US" sz="2000" dirty="0">
                <a:solidFill>
                  <a:srgbClr val="000000"/>
                </a:solidFill>
                <a:ea typeface="Times New Roman"/>
              </a:rPr>
              <a:t>Acknowledges receipt of documents from QCTO (2 working days)</a:t>
            </a:r>
          </a:p>
          <a:p>
            <a:pPr marL="539750" indent="-357188">
              <a:buFont typeface="+mj-lt"/>
              <a:buAutoNum type="arabicPeriod"/>
            </a:pPr>
            <a:r>
              <a:rPr lang="en-GB" sz="2000" dirty="0">
                <a:solidFill>
                  <a:sysClr val="windowText" lastClr="000000"/>
                </a:solidFill>
              </a:rPr>
              <a:t>Allocates the SMEs and send approved Schedule to QCTO. (10 Working days)</a:t>
            </a:r>
          </a:p>
          <a:p>
            <a:pPr marL="539750" indent="-357188">
              <a:buFont typeface="+mj-lt"/>
              <a:buAutoNum type="arabicPeriod"/>
            </a:pPr>
            <a:r>
              <a:rPr lang="en-ZA" sz="2000" dirty="0">
                <a:solidFill>
                  <a:srgbClr val="000000"/>
                </a:solidFill>
                <a:ea typeface="Times New Roman"/>
              </a:rPr>
              <a:t>Acknowledgement of receipt of approved site visit schedule. (QCTO randomly sample site visit).</a:t>
            </a:r>
          </a:p>
          <a:p>
            <a:pPr marL="539750" indent="-357188">
              <a:buFont typeface="+mj-lt"/>
              <a:buAutoNum type="arabicPeriod"/>
            </a:pPr>
            <a:r>
              <a:rPr lang="en-ZA" sz="2000" dirty="0">
                <a:solidFill>
                  <a:srgbClr val="000000"/>
                </a:solidFill>
                <a:ea typeface="Times New Roman"/>
              </a:rPr>
              <a:t>Physical Site visit (20 working days)</a:t>
            </a:r>
            <a:endParaRPr lang="en-US" sz="2000" dirty="0">
              <a:solidFill>
                <a:srgbClr val="FF0000"/>
              </a:solidFill>
              <a:ea typeface="Times New Roman"/>
            </a:endParaRPr>
          </a:p>
          <a:p>
            <a:pPr marL="539750" indent="-357188">
              <a:buFont typeface="+mj-lt"/>
              <a:buAutoNum type="arabicPeriod"/>
            </a:pPr>
            <a:r>
              <a:rPr lang="en-US" sz="2000" dirty="0">
                <a:solidFill>
                  <a:srgbClr val="000000"/>
                </a:solidFill>
                <a:ea typeface="Times New Roman"/>
              </a:rPr>
              <a:t>QCTO: Quality check of site visit reports submitted.</a:t>
            </a:r>
          </a:p>
          <a:p>
            <a:pPr marL="539750" indent="-357188">
              <a:buFont typeface="+mj-lt"/>
              <a:buAutoNum type="arabicPeriod"/>
            </a:pPr>
            <a:r>
              <a:rPr kumimoji="0" lang="en-ZA" sz="2000" i="0" u="none" strike="noStrike" kern="1200" cap="none" spc="0" normalizeH="0" baseline="0" noProof="0" dirty="0">
                <a:ln>
                  <a:noFill/>
                </a:ln>
                <a:solidFill>
                  <a:sysClr val="windowText" lastClr="000000"/>
                </a:solidFill>
                <a:effectLst/>
                <a:uLnTx/>
                <a:uFillTx/>
                <a:ea typeface="+mn-ea"/>
                <a:cs typeface="+mn-cs"/>
              </a:rPr>
              <a:t>Internal Accreditation Committee. Meets Bi-weekly to  process  site visit reports.</a:t>
            </a:r>
          </a:p>
          <a:p>
            <a:pPr marL="539750" indent="-357188">
              <a:buFont typeface="+mj-lt"/>
              <a:buAutoNum type="arabicPeriod"/>
            </a:pPr>
            <a:r>
              <a:rPr kumimoji="0" lang="en-ZA" sz="2000" i="0" u="none" strike="noStrike" kern="1200" cap="none" spc="0" normalizeH="0" baseline="0" noProof="0" dirty="0">
                <a:ln>
                  <a:noFill/>
                </a:ln>
                <a:solidFill>
                  <a:schemeClr val="tx1"/>
                </a:solidFill>
                <a:effectLst/>
                <a:uLnTx/>
                <a:uFillTx/>
                <a:ea typeface="+mn-ea"/>
                <a:cs typeface="+mn-cs"/>
              </a:rPr>
              <a:t>Accreditation Outcome. Issued within 90 Working days</a:t>
            </a:r>
            <a:endParaRPr lang="en-US" sz="2400" dirty="0">
              <a:solidFill>
                <a:schemeClr val="accent1">
                  <a:lumMod val="50000"/>
                </a:schemeClr>
              </a:solidFill>
            </a:endParaRPr>
          </a:p>
        </p:txBody>
      </p:sp>
    </p:spTree>
    <p:extLst>
      <p:ext uri="{BB962C8B-B14F-4D97-AF65-F5344CB8AC3E}">
        <p14:creationId xmlns:p14="http://schemas.microsoft.com/office/powerpoint/2010/main" val="258750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1A1AF0AF-E27A-CF1C-D91F-7381D176881D}"/>
              </a:ext>
            </a:extLst>
          </p:cNvPr>
          <p:cNvSpPr txBox="1">
            <a:spLocks/>
          </p:cNvSpPr>
          <p:nvPr/>
        </p:nvSpPr>
        <p:spPr>
          <a:xfrm>
            <a:off x="2959100" y="316769"/>
            <a:ext cx="6520313" cy="521431"/>
          </a:xfrm>
          <a:prstGeom prst="rect">
            <a:avLst/>
          </a:prstGeom>
        </p:spPr>
        <p:txBody>
          <a:bodyPr/>
          <a:lstStyle>
            <a:lvl1pPr algn="ctr">
              <a:defRPr sz="2800">
                <a:latin typeface="+mj-lt"/>
                <a:ea typeface="+mj-ea"/>
                <a:cs typeface="+mj-cs"/>
              </a:defRPr>
            </a:lvl1pPr>
          </a:lstStyle>
          <a:p>
            <a:r>
              <a:rPr lang="en-US" sz="3200" b="1" kern="0" dirty="0">
                <a:solidFill>
                  <a:srgbClr val="4F7580"/>
                </a:solidFill>
              </a:rPr>
              <a:t>Assessment Centre Accreditation</a:t>
            </a:r>
          </a:p>
        </p:txBody>
      </p:sp>
      <p:sp>
        <p:nvSpPr>
          <p:cNvPr id="4" name="Text Placeholder 8">
            <a:extLst>
              <a:ext uri="{FF2B5EF4-FFF2-40B4-BE49-F238E27FC236}">
                <a16:creationId xmlns:a16="http://schemas.microsoft.com/office/drawing/2014/main" id="{F78409E1-A530-0ABA-AC15-22470F511436}"/>
              </a:ext>
            </a:extLst>
          </p:cNvPr>
          <p:cNvSpPr txBox="1">
            <a:spLocks/>
          </p:cNvSpPr>
          <p:nvPr/>
        </p:nvSpPr>
        <p:spPr>
          <a:xfrm>
            <a:off x="419100" y="990600"/>
            <a:ext cx="10889308" cy="579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300"/>
              </a:spcBef>
              <a:buNone/>
            </a:pPr>
            <a:r>
              <a:rPr lang="en-GB" sz="2000" b="0" i="0" dirty="0">
                <a:solidFill>
                  <a:srgbClr val="000000"/>
                </a:solidFill>
                <a:effectLst/>
              </a:rPr>
              <a:t>In terms of the Skills Development Act, 1998 (Act 97 of 1998), the QCTO accredits assessment centres to conduct the External Integrated Summative Assessment (EISA) for specified occupational qualifications, part-qualifications or trades recorded on the National Learners' Records Database (NLRD). </a:t>
            </a:r>
          </a:p>
          <a:p>
            <a:pPr marL="0" indent="0" algn="l">
              <a:spcBef>
                <a:spcPts val="300"/>
              </a:spcBef>
              <a:buNone/>
            </a:pPr>
            <a:endParaRPr lang="en-GB" sz="1200" b="0" i="0" dirty="0">
              <a:solidFill>
                <a:srgbClr val="000000"/>
              </a:solidFill>
              <a:effectLst/>
            </a:endParaRPr>
          </a:p>
          <a:p>
            <a:pPr marL="0" indent="0">
              <a:spcBef>
                <a:spcPts val="300"/>
              </a:spcBef>
              <a:buNone/>
            </a:pPr>
            <a:r>
              <a:rPr lang="en-GB" sz="2000" b="0" i="0" dirty="0">
                <a:solidFill>
                  <a:srgbClr val="000000"/>
                </a:solidFill>
                <a:effectLst/>
              </a:rPr>
              <a:t>The QCTO accredited assessment centres responsible for ensuring the integrity and quality of EISA and certification for occupational qualifications and trades. Only accredited assessment centres may deliver assessments for QCTO certification.</a:t>
            </a:r>
          </a:p>
          <a:p>
            <a:pPr marL="0" indent="0">
              <a:spcBef>
                <a:spcPts val="300"/>
              </a:spcBef>
              <a:buNone/>
            </a:pPr>
            <a:endParaRPr lang="en-GB" sz="1200" b="0" i="0" dirty="0">
              <a:solidFill>
                <a:srgbClr val="000000"/>
              </a:solidFill>
              <a:effectLst/>
            </a:endParaRPr>
          </a:p>
          <a:p>
            <a:pPr marL="0" indent="0" algn="l">
              <a:spcBef>
                <a:spcPts val="300"/>
              </a:spcBef>
              <a:buNone/>
            </a:pPr>
            <a:r>
              <a:rPr lang="en-GB" sz="2000" b="0" i="0" dirty="0">
                <a:solidFill>
                  <a:srgbClr val="000000"/>
                </a:solidFill>
                <a:effectLst/>
              </a:rPr>
              <a:t>EISA is a single, national assessment which leads to competent learners being awarded an Occupational Certificate. It is an integral and critical component of QCTO’s quality assurance system, as it ensures that the assessment of occupational qualifications, part-qualifications and trades is standardised, consistent and credible. </a:t>
            </a:r>
          </a:p>
          <a:p>
            <a:pPr marL="0" indent="0" algn="l">
              <a:spcBef>
                <a:spcPts val="300"/>
              </a:spcBef>
              <a:buNone/>
            </a:pPr>
            <a:endParaRPr lang="en-GB" sz="1200" b="1" i="0" dirty="0">
              <a:solidFill>
                <a:srgbClr val="000000"/>
              </a:solidFill>
              <a:effectLst/>
            </a:endParaRPr>
          </a:p>
          <a:p>
            <a:pPr marL="0" indent="0" algn="l">
              <a:spcBef>
                <a:spcPts val="300"/>
              </a:spcBef>
              <a:buNone/>
            </a:pPr>
            <a:r>
              <a:rPr lang="en-GB" sz="2000" b="1" i="0" dirty="0">
                <a:solidFill>
                  <a:srgbClr val="000000"/>
                </a:solidFill>
                <a:effectLst/>
              </a:rPr>
              <a:t>Bodies seeking accreditation as an assessment centre:</a:t>
            </a:r>
          </a:p>
          <a:p>
            <a:pPr algn="l">
              <a:spcBef>
                <a:spcPts val="300"/>
              </a:spcBef>
              <a:buFont typeface="Arial" panose="020B0604020202020204" pitchFamily="34" charset="0"/>
              <a:buChar char="•"/>
            </a:pPr>
            <a:r>
              <a:rPr lang="en-GB" sz="2000" b="0" i="0" dirty="0">
                <a:solidFill>
                  <a:srgbClr val="000000"/>
                </a:solidFill>
                <a:effectLst/>
              </a:rPr>
              <a:t>must apply online with the QCTO</a:t>
            </a:r>
          </a:p>
          <a:p>
            <a:pPr algn="l">
              <a:spcBef>
                <a:spcPts val="300"/>
              </a:spcBef>
              <a:buFont typeface="Arial" panose="020B0604020202020204" pitchFamily="34" charset="0"/>
              <a:buChar char="•"/>
            </a:pPr>
            <a:r>
              <a:rPr lang="en-GB" sz="2000" b="0" i="0" dirty="0">
                <a:solidFill>
                  <a:srgbClr val="000000"/>
                </a:solidFill>
                <a:effectLst/>
              </a:rPr>
              <a:t>should have the required facilities and meet the requirements specified by the AQP for the related occupational qualification or part-qualification and familiar with the qualification for which they wish to conduct assessments.</a:t>
            </a:r>
          </a:p>
          <a:p>
            <a:pPr marL="355600" indent="-355600">
              <a:buNone/>
            </a:pPr>
            <a:endParaRPr lang="en-GB" sz="2000" b="1" dirty="0"/>
          </a:p>
          <a:p>
            <a:pPr marL="539750" indent="-357188">
              <a:buFont typeface="+mj-lt"/>
              <a:buAutoNum type="arabicPeriod"/>
            </a:pPr>
            <a:endParaRPr kumimoji="0" lang="en-ZA"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39750" indent="-357188">
              <a:buFont typeface="+mj-lt"/>
              <a:buAutoNum type="arabicPeriod"/>
            </a:pPr>
            <a:endParaRPr lang="en-ZA" sz="2000" dirty="0">
              <a:solidFill>
                <a:sysClr val="windowText" lastClr="000000"/>
              </a:solidFill>
            </a:endParaRPr>
          </a:p>
          <a:p>
            <a:pPr marL="722313" indent="-366713">
              <a:buFont typeface="+mj-lt"/>
              <a:buAutoNum type="arabicPeriod"/>
            </a:pPr>
            <a:endParaRPr lang="en-US" sz="2400" dirty="0">
              <a:solidFill>
                <a:schemeClr val="accent1">
                  <a:lumMod val="50000"/>
                </a:schemeClr>
              </a:solidFill>
            </a:endParaRPr>
          </a:p>
        </p:txBody>
      </p:sp>
    </p:spTree>
    <p:extLst>
      <p:ext uri="{BB962C8B-B14F-4D97-AF65-F5344CB8AC3E}">
        <p14:creationId xmlns:p14="http://schemas.microsoft.com/office/powerpoint/2010/main" val="38162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4" name="TextBox 3">
            <a:extLst>
              <a:ext uri="{FF2B5EF4-FFF2-40B4-BE49-F238E27FC236}">
                <a16:creationId xmlns:a16="http://schemas.microsoft.com/office/drawing/2014/main" id="{DBEC9222-1746-BD77-9ECF-4FE430043D9D}"/>
              </a:ext>
            </a:extLst>
          </p:cNvPr>
          <p:cNvSpPr txBox="1"/>
          <p:nvPr/>
        </p:nvSpPr>
        <p:spPr>
          <a:xfrm>
            <a:off x="1892300" y="381000"/>
            <a:ext cx="7620000" cy="584775"/>
          </a:xfrm>
          <a:prstGeom prst="rect">
            <a:avLst/>
          </a:prstGeom>
          <a:noFill/>
        </p:spPr>
        <p:txBody>
          <a:bodyPr wrap="square">
            <a:spAutoFit/>
          </a:bodyPr>
          <a:lstStyle/>
          <a:p>
            <a:r>
              <a:rPr lang="en-US" sz="3200" b="1" dirty="0">
                <a:solidFill>
                  <a:srgbClr val="4F7580"/>
                </a:solidFill>
              </a:rPr>
              <a:t>Assessment Centre Accreditation (continue)</a:t>
            </a:r>
            <a:endParaRPr lang="en-ZA" sz="3200" dirty="0"/>
          </a:p>
        </p:txBody>
      </p:sp>
      <p:sp>
        <p:nvSpPr>
          <p:cNvPr id="5" name="Text Placeholder 8">
            <a:extLst>
              <a:ext uri="{FF2B5EF4-FFF2-40B4-BE49-F238E27FC236}">
                <a16:creationId xmlns:a16="http://schemas.microsoft.com/office/drawing/2014/main" id="{180FE609-F519-2887-D7E9-5AC4CB827BAC}"/>
              </a:ext>
            </a:extLst>
          </p:cNvPr>
          <p:cNvSpPr txBox="1">
            <a:spLocks/>
          </p:cNvSpPr>
          <p:nvPr/>
        </p:nvSpPr>
        <p:spPr>
          <a:xfrm>
            <a:off x="419101" y="1143000"/>
            <a:ext cx="104648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GB" sz="2000" b="0" i="0" dirty="0">
                <a:solidFill>
                  <a:srgbClr val="000000"/>
                </a:solidFill>
                <a:effectLst/>
              </a:rPr>
              <a:t>The QCTO will accredit an entity as an assessment centre for a specified occupational qualification or part-qualification upon consideration of the recommendation of the AQP.</a:t>
            </a:r>
          </a:p>
          <a:p>
            <a:pPr marL="0" indent="0" algn="l">
              <a:buNone/>
            </a:pPr>
            <a:r>
              <a:rPr lang="en-GB" sz="2000" b="0" i="0" dirty="0">
                <a:solidFill>
                  <a:srgbClr val="000000"/>
                </a:solidFill>
                <a:effectLst/>
              </a:rPr>
              <a:t>The entity must satisfy the following conditions.</a:t>
            </a:r>
          </a:p>
          <a:p>
            <a:pPr marL="539750" indent="-357188" algn="l">
              <a:buFont typeface="+mj-lt"/>
              <a:buAutoNum type="arabicPeriod"/>
            </a:pPr>
            <a:r>
              <a:rPr lang="en-GB" sz="2000" b="0" i="0" dirty="0">
                <a:solidFill>
                  <a:srgbClr val="000000"/>
                </a:solidFill>
                <a:effectLst/>
              </a:rPr>
              <a:t>Be a juristic person registered or established in terms of South African law</a:t>
            </a:r>
          </a:p>
          <a:p>
            <a:pPr marL="539750" indent="-357188" algn="l">
              <a:buFont typeface="+mj-lt"/>
              <a:buAutoNum type="arabicPeriod"/>
            </a:pPr>
            <a:r>
              <a:rPr lang="en-GB" sz="2000" b="0" i="0" dirty="0">
                <a:solidFill>
                  <a:srgbClr val="000000"/>
                </a:solidFill>
                <a:effectLst/>
              </a:rPr>
              <a:t>Have a valid tax clearance certificate issued by the South African Revenue Service, if applicable</a:t>
            </a:r>
          </a:p>
          <a:p>
            <a:pPr marL="539750" indent="-357188" algn="l">
              <a:buFont typeface="+mj-lt"/>
              <a:buAutoNum type="arabicPeriod"/>
            </a:pPr>
            <a:r>
              <a:rPr lang="en-GB" sz="2000" b="0" i="0" dirty="0">
                <a:solidFill>
                  <a:srgbClr val="000000"/>
                </a:solidFill>
                <a:effectLst/>
              </a:rPr>
              <a:t>Have a suitable and compliant Management Information System in accordance with the QCTO specifications</a:t>
            </a:r>
          </a:p>
          <a:p>
            <a:pPr marL="539750" indent="-357188" algn="l">
              <a:buFont typeface="+mj-lt"/>
              <a:buAutoNum type="arabicPeriod"/>
            </a:pPr>
            <a:r>
              <a:rPr lang="en-GB" sz="2000" b="0" i="0" dirty="0">
                <a:solidFill>
                  <a:srgbClr val="000000"/>
                </a:solidFill>
                <a:effectLst/>
              </a:rPr>
              <a:t>Be safe, secure and accessible to candidates</a:t>
            </a:r>
          </a:p>
          <a:p>
            <a:pPr marL="539750" indent="-357188" algn="l">
              <a:buFont typeface="+mj-lt"/>
              <a:buAutoNum type="arabicPeriod"/>
            </a:pPr>
            <a:r>
              <a:rPr lang="en-GB" sz="2000" b="0" i="0" dirty="0">
                <a:solidFill>
                  <a:srgbClr val="000000"/>
                </a:solidFill>
                <a:effectLst/>
              </a:rPr>
              <a:t>Meet the relevant standards for occupational health and safety</a:t>
            </a:r>
          </a:p>
          <a:p>
            <a:pPr marL="539750" indent="-357188" algn="l">
              <a:buFont typeface="+mj-lt"/>
              <a:buAutoNum type="arabicPeriod"/>
            </a:pPr>
            <a:r>
              <a:rPr lang="en-GB" sz="2000" b="0" i="0" dirty="0">
                <a:solidFill>
                  <a:srgbClr val="000000"/>
                </a:solidFill>
                <a:effectLst/>
              </a:rPr>
              <a:t>Have the required physical resources (</a:t>
            </a:r>
            <a:r>
              <a:rPr lang="en-GB" sz="2000" b="0" i="0" dirty="0" err="1">
                <a:solidFill>
                  <a:srgbClr val="000000"/>
                </a:solidFill>
                <a:effectLst/>
              </a:rPr>
              <a:t>eg</a:t>
            </a:r>
            <a:r>
              <a:rPr lang="en-GB" sz="2000" b="0" i="0" dirty="0">
                <a:solidFill>
                  <a:srgbClr val="000000"/>
                </a:solidFill>
                <a:effectLst/>
              </a:rPr>
              <a:t> venue, equipment, machinery or protective clothing) specified by the AQP to assess learners’ competence regarding the occupational qualification or part-qualification</a:t>
            </a:r>
          </a:p>
          <a:p>
            <a:pPr marL="539750" indent="-357188" algn="l">
              <a:buFont typeface="+mj-lt"/>
              <a:buAutoNum type="arabicPeriod"/>
            </a:pPr>
            <a:r>
              <a:rPr lang="en-GB" sz="2000" b="0" i="0" dirty="0">
                <a:solidFill>
                  <a:srgbClr val="000000"/>
                </a:solidFill>
                <a:effectLst/>
              </a:rPr>
              <a:t>Have appropriately qualified human resources as specified by the AQP</a:t>
            </a:r>
          </a:p>
          <a:p>
            <a:pPr marL="539750" indent="-357188" algn="l">
              <a:buFont typeface="+mj-lt"/>
              <a:buAutoNum type="arabicPeriod"/>
            </a:pPr>
            <a:r>
              <a:rPr lang="en-GB" sz="2000" b="0" i="0" dirty="0">
                <a:solidFill>
                  <a:srgbClr val="000000"/>
                </a:solidFill>
                <a:effectLst/>
              </a:rPr>
              <a:t>Make provision for any other requirements specified for the relevant trade, occupational qualification or part-qualification</a:t>
            </a:r>
          </a:p>
          <a:p>
            <a:pPr marL="355600" indent="-355600">
              <a:buNone/>
            </a:pPr>
            <a:endParaRPr lang="en-GB" sz="2000" b="1" dirty="0"/>
          </a:p>
          <a:p>
            <a:pPr marL="539750" indent="-357188">
              <a:buFont typeface="+mj-lt"/>
              <a:buAutoNum type="arabicPeriod"/>
            </a:pPr>
            <a:endParaRPr kumimoji="0" lang="en-ZA"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39750" indent="-357188">
              <a:buFont typeface="+mj-lt"/>
              <a:buAutoNum type="arabicPeriod"/>
            </a:pPr>
            <a:endParaRPr lang="en-ZA" sz="2000" dirty="0">
              <a:solidFill>
                <a:sysClr val="windowText" lastClr="000000"/>
              </a:solidFill>
            </a:endParaRPr>
          </a:p>
          <a:p>
            <a:pPr marL="722313" indent="-366713">
              <a:buFont typeface="+mj-lt"/>
              <a:buAutoNum type="arabicPeriod"/>
            </a:pPr>
            <a:endParaRPr lang="en-US" sz="2400" dirty="0">
              <a:solidFill>
                <a:schemeClr val="accent1">
                  <a:lumMod val="50000"/>
                </a:schemeClr>
              </a:solidFill>
            </a:endParaRPr>
          </a:p>
        </p:txBody>
      </p:sp>
    </p:spTree>
    <p:extLst>
      <p:ext uri="{BB962C8B-B14F-4D97-AF65-F5344CB8AC3E}">
        <p14:creationId xmlns:p14="http://schemas.microsoft.com/office/powerpoint/2010/main" val="357061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extBox 2">
            <a:extLst>
              <a:ext uri="{FF2B5EF4-FFF2-40B4-BE49-F238E27FC236}">
                <a16:creationId xmlns:a16="http://schemas.microsoft.com/office/drawing/2014/main" id="{6EC5F78A-20C5-092A-B64C-335EC7BA5AF6}"/>
              </a:ext>
            </a:extLst>
          </p:cNvPr>
          <p:cNvSpPr txBox="1"/>
          <p:nvPr/>
        </p:nvSpPr>
        <p:spPr>
          <a:xfrm>
            <a:off x="2044700" y="304800"/>
            <a:ext cx="7620000" cy="584775"/>
          </a:xfrm>
          <a:prstGeom prst="rect">
            <a:avLst/>
          </a:prstGeom>
          <a:noFill/>
        </p:spPr>
        <p:txBody>
          <a:bodyPr wrap="square">
            <a:spAutoFit/>
          </a:bodyPr>
          <a:lstStyle/>
          <a:p>
            <a:r>
              <a:rPr lang="en-US" sz="3200" b="1" dirty="0">
                <a:solidFill>
                  <a:srgbClr val="4F7580"/>
                </a:solidFill>
              </a:rPr>
              <a:t>Assessment Centre Accreditation (continue)</a:t>
            </a:r>
            <a:endParaRPr lang="en-ZA" sz="3200" dirty="0"/>
          </a:p>
        </p:txBody>
      </p:sp>
      <p:sp>
        <p:nvSpPr>
          <p:cNvPr id="4" name="Text Placeholder 8">
            <a:extLst>
              <a:ext uri="{FF2B5EF4-FFF2-40B4-BE49-F238E27FC236}">
                <a16:creationId xmlns:a16="http://schemas.microsoft.com/office/drawing/2014/main" id="{8F3112D8-EAFD-CC39-868F-542D1E1B1D68}"/>
              </a:ext>
            </a:extLst>
          </p:cNvPr>
          <p:cNvSpPr txBox="1">
            <a:spLocks/>
          </p:cNvSpPr>
          <p:nvPr/>
        </p:nvSpPr>
        <p:spPr>
          <a:xfrm>
            <a:off x="673101" y="1360243"/>
            <a:ext cx="10058400" cy="46595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t>The relevant AQP will recommend to the QCTO, in the form and manner required by the QCTO: </a:t>
            </a:r>
          </a:p>
          <a:p>
            <a:pPr marL="457200" indent="-457200">
              <a:buAutoNum type="alphaLcParenR"/>
            </a:pPr>
            <a:r>
              <a:rPr lang="en-GB" sz="2000" dirty="0"/>
              <a:t>the accreditation of assessment centres for all occupational qualifications and part qualifications that require the use of assessment centres for conducting external summative assessments; and </a:t>
            </a:r>
          </a:p>
          <a:p>
            <a:pPr marL="457200" indent="-457200">
              <a:buAutoNum type="alphaLcParenR"/>
            </a:pPr>
            <a:r>
              <a:rPr lang="en-GB" sz="2000" dirty="0"/>
              <a:t>the de-accreditation of accredited assessment centres where required.</a:t>
            </a:r>
          </a:p>
          <a:p>
            <a:pPr marL="457200" indent="-457200">
              <a:buAutoNum type="alphaLcParenR"/>
            </a:pPr>
            <a:endParaRPr lang="en-GB" sz="2000" b="1" dirty="0"/>
          </a:p>
          <a:p>
            <a:pPr marL="0" indent="0">
              <a:buNone/>
            </a:pPr>
            <a:r>
              <a:rPr lang="en-GB" sz="2000" b="1" dirty="0"/>
              <a:t>Trade Test Centre Accreditation</a:t>
            </a:r>
          </a:p>
          <a:p>
            <a:r>
              <a:rPr lang="en-GB" sz="2000" dirty="0"/>
              <a:t>In terms of section 26A of the Skills Development Act, NAMB will recommend to the QCTO the accreditation of trade test centres. </a:t>
            </a:r>
          </a:p>
          <a:p>
            <a:r>
              <a:rPr lang="en-GB" sz="2000" dirty="0"/>
              <a:t>Trade test centres currently accredited by the SETAs will be deemed accredited by the NAMB for trades recorded on the NLRD for a period of 3 years from the publication date of the Trade Test Regulations during which a recommendation to be accredited by the QCTO must be submitted by NAMB. </a:t>
            </a:r>
            <a:endParaRPr lang="en-GB" sz="2000" b="1" dirty="0"/>
          </a:p>
          <a:p>
            <a:pPr marL="539750" indent="-357188">
              <a:buFont typeface="+mj-lt"/>
              <a:buAutoNum type="arabicPeriod"/>
            </a:pPr>
            <a:endParaRPr kumimoji="0" lang="en-ZA"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39750" indent="-357188">
              <a:buFont typeface="+mj-lt"/>
              <a:buAutoNum type="arabicPeriod"/>
            </a:pPr>
            <a:endParaRPr lang="en-ZA" sz="2000" dirty="0">
              <a:solidFill>
                <a:sysClr val="windowText" lastClr="000000"/>
              </a:solidFill>
            </a:endParaRPr>
          </a:p>
          <a:p>
            <a:pPr marL="722313" indent="-366713">
              <a:buFont typeface="+mj-lt"/>
              <a:buAutoNum type="arabicPeriod"/>
            </a:pPr>
            <a:endParaRPr lang="en-US" sz="2400" dirty="0">
              <a:solidFill>
                <a:schemeClr val="accent1">
                  <a:lumMod val="50000"/>
                </a:schemeClr>
              </a:solidFill>
            </a:endParaRPr>
          </a:p>
        </p:txBody>
      </p:sp>
    </p:spTree>
    <p:extLst>
      <p:ext uri="{BB962C8B-B14F-4D97-AF65-F5344CB8AC3E}">
        <p14:creationId xmlns:p14="http://schemas.microsoft.com/office/powerpoint/2010/main" val="353444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10;&#10;Description automatically generated">
            <a:extLst>
              <a:ext uri="{FF2B5EF4-FFF2-40B4-BE49-F238E27FC236}">
                <a16:creationId xmlns:a16="http://schemas.microsoft.com/office/drawing/2014/main" id="{20091FC4-9DCA-4A48-9769-54D6529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3" name="Title 5">
            <a:extLst>
              <a:ext uri="{FF2B5EF4-FFF2-40B4-BE49-F238E27FC236}">
                <a16:creationId xmlns:a16="http://schemas.microsoft.com/office/drawing/2014/main" id="{5198F74E-19C5-C6AD-62A5-23954B512B4B}"/>
              </a:ext>
            </a:extLst>
          </p:cNvPr>
          <p:cNvSpPr txBox="1">
            <a:spLocks/>
          </p:cNvSpPr>
          <p:nvPr/>
        </p:nvSpPr>
        <p:spPr>
          <a:xfrm>
            <a:off x="2425701" y="431800"/>
            <a:ext cx="7315200" cy="673831"/>
          </a:xfrm>
          <a:prstGeom prst="rect">
            <a:avLst/>
          </a:prstGeom>
        </p:spPr>
        <p:txBody>
          <a:bodyPr/>
          <a:lstStyle>
            <a:lvl1pPr algn="ctr">
              <a:defRPr sz="2800">
                <a:latin typeface="+mj-lt"/>
                <a:ea typeface="+mj-ea"/>
                <a:cs typeface="+mj-cs"/>
              </a:defRPr>
            </a:lvl1pPr>
          </a:lstStyle>
          <a:p>
            <a:r>
              <a:rPr lang="en-US" sz="3200" b="1" kern="0" dirty="0">
                <a:solidFill>
                  <a:srgbClr val="4F7580"/>
                </a:solidFill>
              </a:rPr>
              <a:t>Occupational Qualifications Development</a:t>
            </a:r>
          </a:p>
        </p:txBody>
      </p:sp>
      <p:sp>
        <p:nvSpPr>
          <p:cNvPr id="4" name="Text Placeholder 8">
            <a:extLst>
              <a:ext uri="{FF2B5EF4-FFF2-40B4-BE49-F238E27FC236}">
                <a16:creationId xmlns:a16="http://schemas.microsoft.com/office/drawing/2014/main" id="{46C8CE2F-15AD-D347-5DF2-D0370A8054A5}"/>
              </a:ext>
            </a:extLst>
          </p:cNvPr>
          <p:cNvSpPr txBox="1">
            <a:spLocks/>
          </p:cNvSpPr>
          <p:nvPr/>
        </p:nvSpPr>
        <p:spPr>
          <a:xfrm>
            <a:off x="1054100" y="1105631"/>
            <a:ext cx="9352906" cy="54475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buFont typeface="Wingdings" panose="05000000000000000000" pitchFamily="2" charset="2"/>
              <a:buChar char="q"/>
              <a:tabLst>
                <a:tab pos="285750" algn="l"/>
              </a:tabLst>
              <a:defRPr/>
            </a:pPr>
            <a:r>
              <a:rPr lang="en-US" sz="2000" b="1" dirty="0"/>
              <a:t>Occupational Qualifications</a:t>
            </a:r>
          </a:p>
          <a:p>
            <a:pPr marL="722313" indent="-269875">
              <a:lnSpc>
                <a:spcPct val="100000"/>
              </a:lnSpc>
              <a:buFont typeface="Wingdings" panose="05000000000000000000" pitchFamily="2" charset="2"/>
              <a:buChar char="§"/>
              <a:tabLst>
                <a:tab pos="722313" algn="l"/>
              </a:tabLst>
              <a:defRPr/>
            </a:pPr>
            <a:r>
              <a:rPr lang="en-US" sz="2000" dirty="0"/>
              <a:t>112 - Registered</a:t>
            </a:r>
          </a:p>
          <a:p>
            <a:pPr marL="722313" indent="-269875">
              <a:lnSpc>
                <a:spcPct val="100000"/>
              </a:lnSpc>
              <a:buFont typeface="Wingdings" panose="05000000000000000000" pitchFamily="2" charset="2"/>
              <a:buChar char="§"/>
              <a:tabLst>
                <a:tab pos="722313" algn="l"/>
              </a:tabLst>
              <a:defRPr/>
            </a:pPr>
            <a:r>
              <a:rPr lang="en-US" sz="2000" dirty="0"/>
              <a:t>19 - Not Registered </a:t>
            </a:r>
          </a:p>
          <a:p>
            <a:pPr>
              <a:lnSpc>
                <a:spcPct val="100000"/>
              </a:lnSpc>
              <a:buFont typeface="Wingdings" panose="05000000000000000000" pitchFamily="2" charset="2"/>
              <a:buChar char="q"/>
              <a:tabLst>
                <a:tab pos="285750" algn="l"/>
              </a:tabLst>
              <a:defRPr/>
            </a:pPr>
            <a:r>
              <a:rPr lang="en-US" sz="2000" b="1" dirty="0"/>
              <a:t>Skills Programmes </a:t>
            </a:r>
          </a:p>
          <a:p>
            <a:pPr lvl="1">
              <a:lnSpc>
                <a:spcPct val="100000"/>
              </a:lnSpc>
              <a:buFont typeface="Wingdings" panose="05000000000000000000" pitchFamily="2" charset="2"/>
              <a:buChar char="§"/>
              <a:tabLst>
                <a:tab pos="285750" algn="l"/>
              </a:tabLst>
              <a:defRPr/>
            </a:pPr>
            <a:r>
              <a:rPr lang="en-GB" sz="2000" dirty="0"/>
              <a:t>1 - Under evaluation – Clothing (Production  Clerk) </a:t>
            </a:r>
          </a:p>
          <a:p>
            <a:pPr lvl="1">
              <a:lnSpc>
                <a:spcPct val="100000"/>
              </a:lnSpc>
              <a:buFont typeface="Wingdings" panose="05000000000000000000" pitchFamily="2" charset="2"/>
              <a:buChar char="§"/>
              <a:tabLst>
                <a:tab pos="285750" algn="l"/>
              </a:tabLst>
              <a:defRPr/>
            </a:pPr>
            <a:r>
              <a:rPr lang="en-GB" sz="2000" dirty="0"/>
              <a:t>30 - Registered – Forestry, Clothing and Handicraft</a:t>
            </a:r>
          </a:p>
          <a:p>
            <a:pPr>
              <a:buFont typeface="Wingdings" panose="05000000000000000000" pitchFamily="2" charset="2"/>
              <a:buChar char="q"/>
              <a:tabLst>
                <a:tab pos="285750" algn="l"/>
              </a:tabLst>
              <a:defRPr/>
            </a:pPr>
            <a:r>
              <a:rPr lang="en-US" sz="2000" b="1" dirty="0"/>
              <a:t>Learnerships</a:t>
            </a:r>
          </a:p>
          <a:p>
            <a:pPr lvl="1">
              <a:lnSpc>
                <a:spcPct val="100000"/>
              </a:lnSpc>
              <a:buFont typeface="Wingdings" panose="05000000000000000000" pitchFamily="2" charset="2"/>
              <a:buChar char="§"/>
              <a:tabLst>
                <a:tab pos="285750" algn="l"/>
              </a:tabLst>
              <a:defRPr/>
            </a:pPr>
            <a:r>
              <a:rPr lang="en-GB" sz="2000" dirty="0"/>
              <a:t>31 - Learnerships registered with DHET (Clothing &amp; Textiles)</a:t>
            </a:r>
          </a:p>
          <a:p>
            <a:pPr lvl="1">
              <a:lnSpc>
                <a:spcPct val="100000"/>
              </a:lnSpc>
              <a:buFont typeface="Wingdings" panose="05000000000000000000" pitchFamily="2" charset="2"/>
              <a:buChar char="§"/>
              <a:tabLst>
                <a:tab pos="285750" algn="l"/>
              </a:tabLst>
              <a:defRPr/>
            </a:pPr>
            <a:r>
              <a:rPr lang="en-GB" sz="2000" dirty="0"/>
              <a:t>20 - currently under evaluation with DHET (Furniture, Pulp &amp; Paper, 			Forestry, Wood Products and Clothing)</a:t>
            </a:r>
          </a:p>
          <a:p>
            <a:pPr>
              <a:lnSpc>
                <a:spcPct val="100000"/>
              </a:lnSpc>
              <a:buFont typeface="Wingdings" panose="05000000000000000000" pitchFamily="2" charset="2"/>
              <a:buChar char="q"/>
              <a:tabLst>
                <a:tab pos="285750" algn="l"/>
              </a:tabLst>
              <a:defRPr/>
            </a:pPr>
            <a:r>
              <a:rPr lang="en-GB" sz="2000" b="1" dirty="0"/>
              <a:t>Apprenticeship</a:t>
            </a:r>
          </a:p>
          <a:p>
            <a:pPr>
              <a:lnSpc>
                <a:spcPct val="100000"/>
              </a:lnSpc>
              <a:buFont typeface="Wingdings" panose="05000000000000000000" pitchFamily="2" charset="2"/>
              <a:buChar char="§"/>
              <a:tabLst>
                <a:tab pos="285750" algn="l"/>
              </a:tabLst>
              <a:defRPr/>
            </a:pPr>
            <a:r>
              <a:rPr lang="en-GB" sz="2000" dirty="0"/>
              <a:t>Scoping meetings to develop the Trade Test and ARPL toolkits for </a:t>
            </a:r>
          </a:p>
          <a:p>
            <a:pPr lvl="1">
              <a:lnSpc>
                <a:spcPct val="100000"/>
              </a:lnSpc>
              <a:buFont typeface="Wingdings" panose="05000000000000000000" pitchFamily="2" charset="2"/>
              <a:buChar char="§"/>
              <a:tabLst>
                <a:tab pos="285750" algn="l"/>
              </a:tabLst>
              <a:defRPr/>
            </a:pPr>
            <a:r>
              <a:rPr lang="en-GB" sz="2000" dirty="0"/>
              <a:t>Sawmilling, Clothing, Textiles, Footwear,</a:t>
            </a:r>
          </a:p>
          <a:p>
            <a:pPr lvl="1">
              <a:lnSpc>
                <a:spcPct val="100000"/>
              </a:lnSpc>
              <a:buFont typeface="Wingdings" panose="05000000000000000000" pitchFamily="2" charset="2"/>
              <a:buChar char="§"/>
              <a:tabLst>
                <a:tab pos="285750" algn="l"/>
              </a:tabLst>
              <a:defRPr/>
            </a:pPr>
            <a:r>
              <a:rPr lang="en-GB" sz="2000" dirty="0"/>
              <a:t>Printing &amp; Packaging</a:t>
            </a:r>
          </a:p>
          <a:p>
            <a:pPr lvl="1">
              <a:lnSpc>
                <a:spcPct val="100000"/>
              </a:lnSpc>
              <a:buFont typeface="Wingdings" panose="05000000000000000000" pitchFamily="2" charset="2"/>
              <a:buChar char="§"/>
              <a:tabLst>
                <a:tab pos="285750" algn="l"/>
              </a:tabLst>
              <a:defRPr/>
            </a:pPr>
            <a:r>
              <a:rPr lang="en-GB" sz="2000" dirty="0"/>
              <a:t>Furniture</a:t>
            </a:r>
            <a:endParaRPr lang="en-US" sz="2000" dirty="0"/>
          </a:p>
          <a:p>
            <a:pPr marL="35560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784300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TotalTime>
  <Words>1228</Words>
  <Application>Microsoft Office PowerPoint</Application>
  <PresentationFormat>Custom</PresentationFormat>
  <Paragraphs>117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Avant Garde</vt:lpstr>
      <vt:lpstr>Calibri</vt:lpstr>
      <vt:lpstr>Helvetica Neue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SETA HR Strategy.indd</dc:title>
  <dc:creator>Rich Mkhondo</dc:creator>
  <cp:lastModifiedBy>Ansie Nagel</cp:lastModifiedBy>
  <cp:revision>20</cp:revision>
  <cp:lastPrinted>2023-01-23T07:38:35Z</cp:lastPrinted>
  <dcterms:created xsi:type="dcterms:W3CDTF">2022-09-14T12:33:50Z</dcterms:created>
  <dcterms:modified xsi:type="dcterms:W3CDTF">2023-01-23T13:42:35Z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2022-09-14T00:00:00Z</vt:filetime>
  </property>
  <property fmtid="{D5CDD505-2E9C-101B-9397-08002B2CF9AE}" pid="3" name="Creator">
    <vt:lpwstr>Adobe InDesign 15.1 (Macintosh)</vt:lpwstr>
  </property>
  <property fmtid="{D5CDD505-2E9C-101B-9397-08002B2CF9AE}" pid="4" name="LastSaved">
    <vt:filetime>2022-09-14T00:00:00Z</vt:filetime>
  </property>
</Properties>
</file>